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99" r:id="rId5"/>
    <p:sldId id="277" r:id="rId6"/>
    <p:sldId id="305" r:id="rId7"/>
    <p:sldId id="300" r:id="rId8"/>
    <p:sldId id="278" r:id="rId9"/>
    <p:sldId id="279" r:id="rId10"/>
    <p:sldId id="304" r:id="rId11"/>
    <p:sldId id="322" r:id="rId12"/>
    <p:sldId id="323" r:id="rId13"/>
    <p:sldId id="318" r:id="rId14"/>
    <p:sldId id="319" r:id="rId15"/>
    <p:sldId id="325" r:id="rId16"/>
    <p:sldId id="326" r:id="rId17"/>
    <p:sldId id="327" r:id="rId18"/>
    <p:sldId id="308" r:id="rId19"/>
    <p:sldId id="330" r:id="rId20"/>
    <p:sldId id="331" r:id="rId21"/>
    <p:sldId id="316" r:id="rId22"/>
    <p:sldId id="315" r:id="rId23"/>
    <p:sldId id="297" r:id="rId24"/>
    <p:sldId id="306" r:id="rId25"/>
    <p:sldId id="314" r:id="rId26"/>
    <p:sldId id="328" r:id="rId27"/>
    <p:sldId id="329" r:id="rId28"/>
    <p:sldId id="309" r:id="rId29"/>
    <p:sldId id="301" r:id="rId30"/>
    <p:sldId id="281" r:id="rId31"/>
    <p:sldId id="282" r:id="rId32"/>
    <p:sldId id="332" r:id="rId33"/>
    <p:sldId id="333" r:id="rId34"/>
    <p:sldId id="302" r:id="rId35"/>
    <p:sldId id="283" r:id="rId36"/>
    <p:sldId id="334" r:id="rId37"/>
    <p:sldId id="284" r:id="rId38"/>
    <p:sldId id="335" r:id="rId39"/>
    <p:sldId id="336" r:id="rId40"/>
    <p:sldId id="337" r:id="rId41"/>
    <p:sldId id="338" r:id="rId42"/>
    <p:sldId id="303" r:id="rId43"/>
    <p:sldId id="285" r:id="rId44"/>
    <p:sldId id="286" r:id="rId45"/>
    <p:sldId id="288" r:id="rId46"/>
    <p:sldId id="289" r:id="rId47"/>
  </p:sldIdLst>
  <p:sldSz cx="18288000" cy="10287000"/>
  <p:notesSz cx="6858000" cy="9144000"/>
  <p:embeddedFontLst>
    <p:embeddedFont>
      <p:font typeface="Cafe24 Dangdanghae" pitchFamily="2" charset="-127"/>
      <p:regular r:id="rId49"/>
    </p:embeddedFont>
    <p:embeddedFont>
      <p:font typeface="Pretendard Bold" panose="02000803000000020004" pitchFamily="2" charset="-127"/>
      <p:bold r:id="rId50"/>
    </p:embeddedFont>
    <p:embeddedFont>
      <p:font typeface="Pretendard Regular" panose="02000503000000020004" pitchFamily="2" charset="-127"/>
      <p:regular r:id="rId51"/>
    </p:embeddedFont>
    <p:embeddedFont>
      <p:font typeface="SB AggroOTF Light" panose="02020503020101020101" pitchFamily="18" charset="-127"/>
      <p:regular r:id="rId52"/>
    </p:embeddedFont>
    <p:embeddedFont>
      <p:font typeface="맑은 고딕" panose="020B0503020000020004" pitchFamily="34" charset="-127"/>
      <p:regular r:id="rId53"/>
      <p:bold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03" autoAdjust="0"/>
    <p:restoredTop sz="94686" autoAdjust="0"/>
  </p:normalViewPr>
  <p:slideViewPr>
    <p:cSldViewPr>
      <p:cViewPr varScale="1">
        <p:scale>
          <a:sx n="73" d="100"/>
          <a:sy n="73" d="100"/>
        </p:scale>
        <p:origin x="2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71221-D0C8-244D-80F6-79A375589046}" type="datetimeFigureOut">
              <a:rPr kumimoji="1" lang="ko-KR" altLang="en-US" smtClean="0"/>
              <a:t>2025. 1. 22.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81FD8-6C3E-0C4C-95C8-E006E5AB74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1571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81FD8-6C3E-0C4C-95C8-E006E5AB741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9728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3B526-C6C3-44E2-619A-889B01483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65783E-C1FD-09B8-1B78-E3FF2830E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60828C-0FFD-BAEE-4993-E41B3348F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0DD22D-CA3A-48F3-9D51-DF4CAED5F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81FD8-6C3E-0C4C-95C8-E006E5AB7416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1055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81FD8-6C3E-0C4C-95C8-E006E5AB741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6577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81FD8-6C3E-0C4C-95C8-E006E5AB7416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9364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81FD8-6C3E-0C4C-95C8-E006E5AB741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507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11.png"/><Relationship Id="rId10" Type="http://schemas.openxmlformats.org/officeDocument/2006/relationships/image" Target="../media/image62.png"/><Relationship Id="rId4" Type="http://schemas.openxmlformats.org/officeDocument/2006/relationships/image" Target="../media/image5.png"/><Relationship Id="rId9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11.png"/><Relationship Id="rId10" Type="http://schemas.openxmlformats.org/officeDocument/2006/relationships/image" Target="../media/image71.png"/><Relationship Id="rId4" Type="http://schemas.openxmlformats.org/officeDocument/2006/relationships/image" Target="../media/image5.png"/><Relationship Id="rId9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kosis.k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ata.go.kr/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14400"/>
            <a:ext cx="15748000" cy="4737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7400" y="1219200"/>
            <a:ext cx="762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00" y="1219200"/>
            <a:ext cx="76200" cy="7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7600" y="1219200"/>
            <a:ext cx="76200" cy="76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2700" y="8191500"/>
            <a:ext cx="3975100" cy="43815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dirty="0">
                <a:solidFill>
                  <a:srgbClr val="657EA7"/>
                </a:solidFill>
                <a:latin typeface="Cafe24 Dangdanghae"/>
              </a:rPr>
              <a:t>2025</a:t>
            </a:r>
            <a:r>
              <a:rPr lang="ko-KR" altLang="en-US" sz="2800" b="0" i="0" u="none" strike="noStrike" dirty="0">
                <a:solidFill>
                  <a:srgbClr val="657EA7"/>
                </a:solidFill>
                <a:latin typeface="Cafe24 Dangdanghae"/>
              </a:rPr>
              <a:t>년 </a:t>
            </a:r>
            <a:r>
              <a:rPr lang="en-US" altLang="ko-KR" sz="2800" dirty="0">
                <a:solidFill>
                  <a:srgbClr val="657EA7"/>
                </a:solidFill>
                <a:latin typeface="Cafe24 Dangdanghae"/>
              </a:rPr>
              <a:t>01</a:t>
            </a:r>
            <a:r>
              <a:rPr lang="ko-KR" altLang="en-US" sz="2800" dirty="0">
                <a:solidFill>
                  <a:srgbClr val="657EA7"/>
                </a:solidFill>
                <a:latin typeface="Cafe24 Dangdanghae"/>
              </a:rPr>
              <a:t>월 </a:t>
            </a:r>
            <a:r>
              <a:rPr lang="en-US" altLang="ko-KR" sz="2800" dirty="0">
                <a:solidFill>
                  <a:srgbClr val="657EA7"/>
                </a:solidFill>
                <a:latin typeface="Cafe24 Dangdanghae"/>
              </a:rPr>
              <a:t>27</a:t>
            </a:r>
            <a:r>
              <a:rPr lang="ko-KR" altLang="en-US" sz="2800" dirty="0">
                <a:solidFill>
                  <a:srgbClr val="657EA7"/>
                </a:solidFill>
                <a:latin typeface="Cafe24 Dangdanghae"/>
              </a:rPr>
              <a:t>일 월요일</a:t>
            </a:r>
            <a:endParaRPr lang="ko-KR" sz="28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57300" y="6451600"/>
            <a:ext cx="154940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400" b="0" i="0" u="none" strike="noStrike" dirty="0" err="1">
                <a:solidFill>
                  <a:schemeClr val="accent1">
                    <a:lumMod val="75000"/>
                  </a:schemeClr>
                </a:solidFill>
                <a:ea typeface="Cafe24 Dangdanghae"/>
              </a:rPr>
              <a:t>스마트팩토리혁신을</a:t>
            </a:r>
            <a:r>
              <a:rPr lang="ko-KR" altLang="en-US" sz="3400" b="0" i="0" u="none" strike="noStrike" dirty="0">
                <a:solidFill>
                  <a:schemeClr val="accent1">
                    <a:lumMod val="75000"/>
                  </a:schemeClr>
                </a:solidFill>
                <a:ea typeface="Cafe24 Dangdanghae"/>
              </a:rPr>
              <a:t> 위한 </a:t>
            </a:r>
            <a:r>
              <a:rPr lang="en-US" altLang="ko-KR" sz="3400" dirty="0">
                <a:solidFill>
                  <a:schemeClr val="accent1">
                    <a:lumMod val="75000"/>
                  </a:schemeClr>
                </a:solidFill>
                <a:ea typeface="Cafe24 Dangdanghae"/>
              </a:rPr>
              <a:t>AI</a:t>
            </a:r>
            <a:r>
              <a:rPr lang="ko-KR" altLang="en-US" sz="3400" dirty="0">
                <a:solidFill>
                  <a:schemeClr val="accent1">
                    <a:lumMod val="75000"/>
                  </a:schemeClr>
                </a:solidFill>
                <a:ea typeface="Cafe24 Dangdanghae"/>
              </a:rPr>
              <a:t> 솔루션 개발자 양성과정</a:t>
            </a:r>
            <a:endParaRPr lang="en-US" altLang="ko-KR" sz="3400" dirty="0">
              <a:solidFill>
                <a:schemeClr val="accent1">
                  <a:lumMod val="75000"/>
                </a:schemeClr>
              </a:solidFill>
              <a:ea typeface="Cafe24 Dangdanghae"/>
            </a:endParaRPr>
          </a:p>
          <a:p>
            <a:pPr lvl="0" algn="l">
              <a:lnSpc>
                <a:spcPct val="99600"/>
              </a:lnSpc>
            </a:pPr>
            <a:endParaRPr lang="en-US" altLang="ko-KR" sz="3400" b="0" i="0" u="none" strike="noStrike" dirty="0">
              <a:solidFill>
                <a:schemeClr val="accent1">
                  <a:lumMod val="75000"/>
                </a:schemeClr>
              </a:solidFill>
              <a:ea typeface="Cafe24 Dangdanghae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400" dirty="0">
                <a:solidFill>
                  <a:schemeClr val="accent1">
                    <a:lumMod val="75000"/>
                  </a:schemeClr>
                </a:solidFill>
                <a:ea typeface="Cafe24 Dangdanghae"/>
              </a:rPr>
              <a:t>임세현</a:t>
            </a:r>
            <a:endParaRPr lang="ko-KR" sz="3400" b="0" i="0" u="none" strike="noStrike" dirty="0">
              <a:solidFill>
                <a:schemeClr val="accent1">
                  <a:lumMod val="75000"/>
                </a:schemeClr>
              </a:solidFill>
              <a:ea typeface="Cafe24 Dangdangha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95400" y="1765300"/>
            <a:ext cx="146050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ko-KR" altLang="en-US" sz="10000" b="0" i="0" u="none" strike="noStrike" dirty="0">
                <a:solidFill>
                  <a:schemeClr val="tx2"/>
                </a:solidFill>
                <a:ea typeface="Cafe24 Dangdanghae"/>
              </a:rPr>
              <a:t>흡연과 금연의 줄다리기</a:t>
            </a:r>
            <a:endParaRPr lang="ko-KR" sz="10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  <p:pic>
        <p:nvPicPr>
          <p:cNvPr id="18" name="그래픽 17" descr="지속적인 개선 단색으로 채워진">
            <a:extLst>
              <a:ext uri="{FF2B5EF4-FFF2-40B4-BE49-F238E27FC236}">
                <a16:creationId xmlns:a16="http://schemas.microsoft.com/office/drawing/2014/main" id="{D155021E-163A-0968-367C-7CD3C832A1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9200" y="3314700"/>
            <a:ext cx="23368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7EDF1-03A4-7765-EB76-F619815CA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A61B0AB-1D1C-9AF8-3C2F-E5358973E94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B84AB016-9630-3609-5DF1-85D2AC0C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3053BE8-E429-0AA9-74B8-066177913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E10C777-F64E-4E1B-D9F9-42302FE8B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F575FAD2-C34D-6E3D-8411-BE68B69EFFA2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1" name="Picture 8">
            <a:extLst>
              <a:ext uri="{FF2B5EF4-FFF2-40B4-BE49-F238E27FC236}">
                <a16:creationId xmlns:a16="http://schemas.microsoft.com/office/drawing/2014/main" id="{5A92D616-8DFB-C5E3-1DE9-02324155C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2" name="TextBox 17">
            <a:extLst>
              <a:ext uri="{FF2B5EF4-FFF2-40B4-BE49-F238E27FC236}">
                <a16:creationId xmlns:a16="http://schemas.microsoft.com/office/drawing/2014/main" id="{DD90279C-DB4F-82C8-1EF3-373785DD5599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2-2.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데이터 병합과 추출</a:t>
            </a:r>
            <a:endParaRPr lang="ko-KR" altLang="ko-KR" sz="54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0436C000-BBA1-BAE4-C1DC-D8BF3733EDE0}"/>
              </a:ext>
            </a:extLst>
          </p:cNvPr>
          <p:cNvSpPr txBox="1"/>
          <p:nvPr/>
        </p:nvSpPr>
        <p:spPr>
          <a:xfrm>
            <a:off x="990600" y="2204199"/>
            <a:ext cx="7086600" cy="4597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공공 데이터 포털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 :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서울특별시 서대문구 실외흡연실</a:t>
            </a:r>
            <a:endParaRPr lang="en-US" altLang="ko-KR" sz="2700" dirty="0">
              <a:solidFill>
                <a:srgbClr val="657EA7"/>
              </a:solidFill>
              <a:ea typeface="Cafe24 Dangdanghae"/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584372CC-A381-8207-D3AD-26C89A437F2B}"/>
              </a:ext>
            </a:extLst>
          </p:cNvPr>
          <p:cNvSpPr txBox="1"/>
          <p:nvPr/>
        </p:nvSpPr>
        <p:spPr>
          <a:xfrm>
            <a:off x="990600" y="6207748"/>
            <a:ext cx="7086600" cy="4597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공공 데이터 포털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 :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서울특별시 서대문구 흡연시설 현황</a:t>
            </a:r>
            <a:endParaRPr lang="en-US" altLang="ko-KR" sz="2700" dirty="0">
              <a:solidFill>
                <a:srgbClr val="657EA7"/>
              </a:solidFill>
              <a:ea typeface="Cafe24 Dangdanghae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9137494-B699-8C7A-D8C8-43AED1551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304961"/>
              </p:ext>
            </p:extLst>
          </p:nvPr>
        </p:nvGraphicFramePr>
        <p:xfrm>
          <a:off x="915668" y="2813799"/>
          <a:ext cx="7161149" cy="2698515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315095">
                  <a:extLst>
                    <a:ext uri="{9D8B030D-6E8A-4147-A177-3AD203B41FA5}">
                      <a16:colId xmlns:a16="http://schemas.microsoft.com/office/drawing/2014/main" val="2471007367"/>
                    </a:ext>
                  </a:extLst>
                </a:gridCol>
                <a:gridCol w="988362">
                  <a:extLst>
                    <a:ext uri="{9D8B030D-6E8A-4147-A177-3AD203B41FA5}">
                      <a16:colId xmlns:a16="http://schemas.microsoft.com/office/drawing/2014/main" val="2352936329"/>
                    </a:ext>
                  </a:extLst>
                </a:gridCol>
                <a:gridCol w="1181155">
                  <a:extLst>
                    <a:ext uri="{9D8B030D-6E8A-4147-A177-3AD203B41FA5}">
                      <a16:colId xmlns:a16="http://schemas.microsoft.com/office/drawing/2014/main" val="1395669866"/>
                    </a:ext>
                  </a:extLst>
                </a:gridCol>
                <a:gridCol w="2123454">
                  <a:extLst>
                    <a:ext uri="{9D8B030D-6E8A-4147-A177-3AD203B41FA5}">
                      <a16:colId xmlns:a16="http://schemas.microsoft.com/office/drawing/2014/main" val="2713417041"/>
                    </a:ext>
                  </a:extLst>
                </a:gridCol>
                <a:gridCol w="1016339">
                  <a:extLst>
                    <a:ext uri="{9D8B030D-6E8A-4147-A177-3AD203B41FA5}">
                      <a16:colId xmlns:a16="http://schemas.microsoft.com/office/drawing/2014/main" val="2797076793"/>
                    </a:ext>
                  </a:extLst>
                </a:gridCol>
                <a:gridCol w="1536744">
                  <a:extLst>
                    <a:ext uri="{9D8B030D-6E8A-4147-A177-3AD203B41FA5}">
                      <a16:colId xmlns:a16="http://schemas.microsoft.com/office/drawing/2014/main" val="2588217778"/>
                    </a:ext>
                  </a:extLst>
                </a:gridCol>
              </a:tblGrid>
              <a:tr h="494525">
                <a:tc>
                  <a:txBody>
                    <a:bodyPr/>
                    <a:lstStyle/>
                    <a:p>
                      <a:pPr algn="r" fontAlgn="ctr"/>
                      <a:endParaRPr lang="ko-KR" altLang="en-US" sz="16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1" dirty="0">
                          <a:effectLst/>
                        </a:rPr>
                        <a:t>자치구명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1" dirty="0">
                          <a:effectLst/>
                        </a:rPr>
                        <a:t>시설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1">
                          <a:effectLst/>
                        </a:rPr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1">
                          <a:effectLst/>
                        </a:rPr>
                        <a:t>시설형태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1">
                          <a:effectLst/>
                        </a:rPr>
                        <a:t>규모</a:t>
                      </a:r>
                      <a:r>
                        <a:rPr lang="en-US" altLang="ko-KR" sz="1600" b="1">
                          <a:effectLst/>
                        </a:rPr>
                        <a:t>(</a:t>
                      </a:r>
                      <a:r>
                        <a:rPr lang="ko-KR" altLang="en-US" sz="1600" b="1">
                          <a:effectLst/>
                        </a:rPr>
                        <a:t>제곱미터</a:t>
                      </a:r>
                      <a:r>
                        <a:rPr lang="en-US" altLang="ko-KR" sz="1600" b="1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531031"/>
                  </a:ext>
                </a:extLst>
              </a:tr>
              <a:tr h="7064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서대문구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지오영빌딩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서울특별시 서대문구 성산로</a:t>
                      </a:r>
                      <a:r>
                        <a:rPr lang="en-US" altLang="ko-KR" sz="1600">
                          <a:effectLst/>
                        </a:rPr>
                        <a:t>321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개방형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>
                          <a:effectLst/>
                        </a:rPr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6328390"/>
                  </a:ext>
                </a:extLst>
              </a:tr>
              <a:tr h="7064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서대문구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유인빌딩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서울특별시 서대문구 신촌로</a:t>
                      </a:r>
                      <a:r>
                        <a:rPr lang="en-US" altLang="ko-KR" sz="1600">
                          <a:effectLst/>
                        </a:rPr>
                        <a:t>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개방형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192304"/>
                  </a:ext>
                </a:extLst>
              </a:tr>
              <a:tr h="7064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서대문구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신촌빌딩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서울특별시 서대문구 신촌로</a:t>
                      </a:r>
                      <a:r>
                        <a:rPr lang="en-US" altLang="ko-KR" sz="1600">
                          <a:effectLst/>
                        </a:rPr>
                        <a:t>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개방형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</a:rPr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08362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40CFE20-321A-3E18-ED86-6AD71A19C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476716"/>
              </p:ext>
            </p:extLst>
          </p:nvPr>
        </p:nvGraphicFramePr>
        <p:xfrm>
          <a:off x="931333" y="6819264"/>
          <a:ext cx="7145867" cy="2058036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405099">
                  <a:extLst>
                    <a:ext uri="{9D8B030D-6E8A-4147-A177-3AD203B41FA5}">
                      <a16:colId xmlns:a16="http://schemas.microsoft.com/office/drawing/2014/main" val="2579716697"/>
                    </a:ext>
                  </a:extLst>
                </a:gridCol>
                <a:gridCol w="1157341">
                  <a:extLst>
                    <a:ext uri="{9D8B030D-6E8A-4147-A177-3AD203B41FA5}">
                      <a16:colId xmlns:a16="http://schemas.microsoft.com/office/drawing/2014/main" val="1212176057"/>
                    </a:ext>
                  </a:extLst>
                </a:gridCol>
                <a:gridCol w="1387467">
                  <a:extLst>
                    <a:ext uri="{9D8B030D-6E8A-4147-A177-3AD203B41FA5}">
                      <a16:colId xmlns:a16="http://schemas.microsoft.com/office/drawing/2014/main" val="2156474174"/>
                    </a:ext>
                  </a:extLst>
                </a:gridCol>
                <a:gridCol w="1277198">
                  <a:extLst>
                    <a:ext uri="{9D8B030D-6E8A-4147-A177-3AD203B41FA5}">
                      <a16:colId xmlns:a16="http://schemas.microsoft.com/office/drawing/2014/main" val="1348938218"/>
                    </a:ext>
                  </a:extLst>
                </a:gridCol>
                <a:gridCol w="1157341">
                  <a:extLst>
                    <a:ext uri="{9D8B030D-6E8A-4147-A177-3AD203B41FA5}">
                      <a16:colId xmlns:a16="http://schemas.microsoft.com/office/drawing/2014/main" val="1704505902"/>
                    </a:ext>
                  </a:extLst>
                </a:gridCol>
                <a:gridCol w="1761421">
                  <a:extLst>
                    <a:ext uri="{9D8B030D-6E8A-4147-A177-3AD203B41FA5}">
                      <a16:colId xmlns:a16="http://schemas.microsoft.com/office/drawing/2014/main" val="3586679120"/>
                    </a:ext>
                  </a:extLst>
                </a:gridCol>
              </a:tblGrid>
              <a:tr h="514509">
                <a:tc>
                  <a:txBody>
                    <a:bodyPr/>
                    <a:lstStyle/>
                    <a:p>
                      <a:pPr algn="r" fontAlgn="ctr"/>
                      <a:endParaRPr lang="ko-KR" altLang="en-US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b="1" dirty="0">
                          <a:effectLst/>
                        </a:rPr>
                        <a:t>자치구명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b="1" dirty="0">
                          <a:effectLst/>
                        </a:rPr>
                        <a:t>시설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b="1" dirty="0">
                          <a:effectLst/>
                        </a:rPr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b="1">
                          <a:effectLst/>
                        </a:rPr>
                        <a:t>시설형태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b="1" dirty="0">
                          <a:effectLst/>
                        </a:rPr>
                        <a:t>규모</a:t>
                      </a:r>
                      <a:r>
                        <a:rPr lang="en-US" altLang="ko-KR" b="1" dirty="0">
                          <a:effectLst/>
                        </a:rPr>
                        <a:t>(</a:t>
                      </a:r>
                      <a:r>
                        <a:rPr lang="ko-KR" altLang="en-US" b="1" dirty="0">
                          <a:effectLst/>
                        </a:rPr>
                        <a:t>제곱미터</a:t>
                      </a:r>
                      <a:r>
                        <a:rPr lang="en-US" altLang="ko-KR" b="1" dirty="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702600"/>
                  </a:ext>
                </a:extLst>
              </a:tr>
              <a:tr h="5145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서대문구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지오영빌딩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성산로</a:t>
                      </a:r>
                      <a:r>
                        <a:rPr lang="en-US" altLang="ko-KR">
                          <a:effectLst/>
                        </a:rPr>
                        <a:t>321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dirty="0">
                          <a:effectLst/>
                        </a:rPr>
                        <a:t>개방형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</a:rPr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5549745"/>
                  </a:ext>
                </a:extLst>
              </a:tr>
              <a:tr h="5145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서대문구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유인빌딩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신촌로</a:t>
                      </a:r>
                      <a:r>
                        <a:rPr lang="en-US" altLang="ko-KR">
                          <a:effectLst/>
                        </a:rPr>
                        <a:t>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개방형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243512"/>
                  </a:ext>
                </a:extLst>
              </a:tr>
              <a:tr h="5145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서대문구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신촌빌딩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신촌로</a:t>
                      </a:r>
                      <a:r>
                        <a:rPr lang="en-US" altLang="ko-KR">
                          <a:effectLst/>
                        </a:rPr>
                        <a:t>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개방형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</a:rPr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759723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0A6009-3E5B-B7E2-2A80-15EB9CDF8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328271"/>
              </p:ext>
            </p:extLst>
          </p:nvPr>
        </p:nvGraphicFramePr>
        <p:xfrm>
          <a:off x="9306964" y="3156667"/>
          <a:ext cx="7380835" cy="5568233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301343">
                  <a:extLst>
                    <a:ext uri="{9D8B030D-6E8A-4147-A177-3AD203B41FA5}">
                      <a16:colId xmlns:a16="http://schemas.microsoft.com/office/drawing/2014/main" val="3012807463"/>
                    </a:ext>
                  </a:extLst>
                </a:gridCol>
                <a:gridCol w="995565">
                  <a:extLst>
                    <a:ext uri="{9D8B030D-6E8A-4147-A177-3AD203B41FA5}">
                      <a16:colId xmlns:a16="http://schemas.microsoft.com/office/drawing/2014/main" val="1794219286"/>
                    </a:ext>
                  </a:extLst>
                </a:gridCol>
                <a:gridCol w="1592134">
                  <a:extLst>
                    <a:ext uri="{9D8B030D-6E8A-4147-A177-3AD203B41FA5}">
                      <a16:colId xmlns:a16="http://schemas.microsoft.com/office/drawing/2014/main" val="2782160373"/>
                    </a:ext>
                  </a:extLst>
                </a:gridCol>
                <a:gridCol w="1978665">
                  <a:extLst>
                    <a:ext uri="{9D8B030D-6E8A-4147-A177-3AD203B41FA5}">
                      <a16:colId xmlns:a16="http://schemas.microsoft.com/office/drawing/2014/main" val="3645234016"/>
                    </a:ext>
                  </a:extLst>
                </a:gridCol>
                <a:gridCol w="995565">
                  <a:extLst>
                    <a:ext uri="{9D8B030D-6E8A-4147-A177-3AD203B41FA5}">
                      <a16:colId xmlns:a16="http://schemas.microsoft.com/office/drawing/2014/main" val="2455856592"/>
                    </a:ext>
                  </a:extLst>
                </a:gridCol>
                <a:gridCol w="1517563">
                  <a:extLst>
                    <a:ext uri="{9D8B030D-6E8A-4147-A177-3AD203B41FA5}">
                      <a16:colId xmlns:a16="http://schemas.microsoft.com/office/drawing/2014/main" val="467222842"/>
                    </a:ext>
                  </a:extLst>
                </a:gridCol>
              </a:tblGrid>
              <a:tr h="546520">
                <a:tc>
                  <a:txBody>
                    <a:bodyPr/>
                    <a:lstStyle/>
                    <a:p>
                      <a:pPr algn="r" fontAlgn="ctr"/>
                      <a:endParaRPr lang="ko-KR" altLang="en-US" sz="1400" b="1">
                        <a:effectLst/>
                      </a:endParaRP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1">
                          <a:effectLst/>
                        </a:rPr>
                        <a:t>자치구명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1">
                          <a:effectLst/>
                        </a:rPr>
                        <a:t>시설 구분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1">
                          <a:effectLst/>
                        </a:rPr>
                        <a:t>주소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1">
                          <a:effectLst/>
                        </a:rPr>
                        <a:t>시설형태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1">
                          <a:effectLst/>
                        </a:rPr>
                        <a:t>규모</a:t>
                      </a:r>
                      <a:r>
                        <a:rPr lang="en-US" altLang="ko-KR" sz="1400" b="1">
                          <a:effectLst/>
                        </a:rPr>
                        <a:t>(</a:t>
                      </a:r>
                      <a:r>
                        <a:rPr lang="ko-KR" altLang="en-US" sz="1400" b="1">
                          <a:effectLst/>
                        </a:rPr>
                        <a:t>제곱미터</a:t>
                      </a:r>
                      <a:r>
                        <a:rPr lang="en-US" altLang="ko-KR" sz="1400" b="1">
                          <a:effectLst/>
                        </a:rPr>
                        <a:t>)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3995287537"/>
                  </a:ext>
                </a:extLst>
              </a:tr>
              <a:tr h="72125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0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서대문구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지오영빌딩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서울특별시 서대문구 성산로</a:t>
                      </a:r>
                      <a:r>
                        <a:rPr lang="en-US" altLang="ko-KR" sz="1400">
                          <a:effectLst/>
                        </a:rPr>
                        <a:t>321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개방형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22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254249382"/>
                  </a:ext>
                </a:extLst>
              </a:tr>
              <a:tr h="5465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1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서대문구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서대문우체국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dirty="0">
                          <a:effectLst/>
                        </a:rPr>
                        <a:t>성산로</a:t>
                      </a:r>
                      <a:r>
                        <a:rPr lang="en-US" altLang="ko-KR" sz="1400" dirty="0">
                          <a:effectLst/>
                        </a:rPr>
                        <a:t>20</a:t>
                      </a:r>
                      <a:r>
                        <a:rPr lang="ko-KR" altLang="en-US" sz="1400" dirty="0">
                          <a:effectLst/>
                        </a:rPr>
                        <a:t>길 </a:t>
                      </a:r>
                      <a:r>
                        <a:rPr lang="en-US" altLang="ko-KR" sz="1400" dirty="0">
                          <a:effectLst/>
                        </a:rPr>
                        <a:t>9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개방형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15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1743183034"/>
                  </a:ext>
                </a:extLst>
              </a:tr>
              <a:tr h="4758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2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dirty="0">
                          <a:effectLst/>
                        </a:rPr>
                        <a:t>서대문구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dirty="0">
                          <a:effectLst/>
                        </a:rPr>
                        <a:t>상수도사업본부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서소문로</a:t>
                      </a:r>
                      <a:r>
                        <a:rPr lang="en-US" altLang="ko-KR" sz="1400">
                          <a:effectLst/>
                        </a:rPr>
                        <a:t>51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개방형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9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3657037476"/>
                  </a:ext>
                </a:extLst>
              </a:tr>
              <a:tr h="469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3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서대문구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명지전문대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가좌로</a:t>
                      </a:r>
                      <a:r>
                        <a:rPr lang="en-US" altLang="ko-KR" sz="1400">
                          <a:effectLst/>
                        </a:rPr>
                        <a:t>134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개방형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dirty="0">
                          <a:effectLst/>
                        </a:rPr>
                        <a:t>12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10691741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4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서대문구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서대문경찰서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통일로</a:t>
                      </a:r>
                      <a:r>
                        <a:rPr lang="en-US" altLang="ko-KR" sz="1400">
                          <a:effectLst/>
                        </a:rPr>
                        <a:t>113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개방형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5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134321053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5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서대문구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서대문소방서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연희로</a:t>
                      </a:r>
                      <a:r>
                        <a:rPr lang="en-US" altLang="ko-KR" sz="1400">
                          <a:effectLst/>
                        </a:rPr>
                        <a:t>182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개방형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25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29342266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6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서대문구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지오영빌딩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성산로</a:t>
                      </a:r>
                      <a:r>
                        <a:rPr lang="en-US" altLang="ko-KR" sz="1400">
                          <a:effectLst/>
                        </a:rPr>
                        <a:t>321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개방형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22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174061252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7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서대문구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유인빌딩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신촌로</a:t>
                      </a:r>
                      <a:r>
                        <a:rPr lang="en-US" altLang="ko-KR" sz="1400">
                          <a:effectLst/>
                        </a:rPr>
                        <a:t>183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개방형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7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237291513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8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서대문구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신촌빌딩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신촌로</a:t>
                      </a:r>
                      <a:r>
                        <a:rPr lang="en-US" altLang="ko-KR" sz="1400">
                          <a:effectLst/>
                        </a:rPr>
                        <a:t>73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개방형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13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1070227775"/>
                  </a:ext>
                </a:extLst>
              </a:tr>
              <a:tr h="446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9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서대문구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대림통상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연희로</a:t>
                      </a:r>
                      <a:r>
                        <a:rPr lang="en-US" altLang="ko-KR" sz="1400">
                          <a:effectLst/>
                        </a:rPr>
                        <a:t>142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개방형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dirty="0">
                          <a:effectLst/>
                        </a:rPr>
                        <a:t>30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3778728329"/>
                  </a:ext>
                </a:extLst>
              </a:tr>
            </a:tbl>
          </a:graphicData>
        </a:graphic>
      </p:graphicFrame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191888A1-B24A-4E3A-AC26-4CE1077DBBE1}"/>
              </a:ext>
            </a:extLst>
          </p:cNvPr>
          <p:cNvSpPr/>
          <p:nvPr/>
        </p:nvSpPr>
        <p:spPr>
          <a:xfrm rot="5400000">
            <a:off x="8346006" y="5412306"/>
            <a:ext cx="844550" cy="599037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0B047B7-56C9-4D65-990D-B061AACA62ED}"/>
              </a:ext>
            </a:extLst>
          </p:cNvPr>
          <p:cNvSpPr txBox="1"/>
          <p:nvPr/>
        </p:nvSpPr>
        <p:spPr>
          <a:xfrm>
            <a:off x="9525000" y="2550148"/>
            <a:ext cx="2667000" cy="4597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dirty="0">
                <a:solidFill>
                  <a:srgbClr val="657EA7"/>
                </a:solidFill>
                <a:ea typeface="Cafe24 Dangdanghae"/>
              </a:rPr>
              <a:t>최종 활용 데이터</a:t>
            </a:r>
            <a:endParaRPr lang="en-US" altLang="ko-KR" sz="2900" b="1" dirty="0">
              <a:solidFill>
                <a:srgbClr val="657EA7"/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361332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흡연 단속 내역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32DE3480-9CAE-4F25-AAE7-E6F20F9D0320}"/>
              </a:ext>
            </a:extLst>
          </p:cNvPr>
          <p:cNvSpPr txBox="1"/>
          <p:nvPr/>
        </p:nvSpPr>
        <p:spPr>
          <a:xfrm>
            <a:off x="1143000" y="2073332"/>
            <a:ext cx="7645400" cy="438381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99600"/>
              </a:lnSpc>
            </a:pP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양천구</a:t>
            </a:r>
            <a:endParaRPr lang="en-US" altLang="ko-KR" sz="2700" dirty="0">
              <a:solidFill>
                <a:srgbClr val="657EA7"/>
              </a:solidFill>
              <a:ea typeface="Cafe24 Dangdanghae"/>
            </a:endParaRP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195AECD2-4ABC-4EB0-97B3-AED8362A7F85}"/>
              </a:ext>
            </a:extLst>
          </p:cNvPr>
          <p:cNvSpPr txBox="1"/>
          <p:nvPr/>
        </p:nvSpPr>
        <p:spPr>
          <a:xfrm>
            <a:off x="10484196" y="4860868"/>
            <a:ext cx="6049315" cy="1273232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흡연민원건수</a:t>
            </a:r>
            <a:r>
              <a:rPr lang="en-US" altLang="ko-KR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,</a:t>
            </a: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 흡연단속건수 및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실내 금연구역 개수</a:t>
            </a:r>
            <a:r>
              <a:rPr lang="en-US" altLang="ko-KR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실외 금연구역 개수 별 상관관계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2B8265-097D-4A09-9BF9-FD34C647E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4585" y="2073332"/>
            <a:ext cx="6735115" cy="21338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461902-3D7E-40E1-9F46-44586D70C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399" y="6743700"/>
            <a:ext cx="6773220" cy="1781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E6739B-9A58-4CB1-94AB-7218AD8623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714251"/>
            <a:ext cx="9211961" cy="4467849"/>
          </a:xfrm>
          <a:prstGeom prst="rect">
            <a:avLst/>
          </a:prstGeom>
        </p:spPr>
      </p:pic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BE574889-88BF-4179-8BD1-61E3B2FD2208}"/>
              </a:ext>
            </a:extLst>
          </p:cNvPr>
          <p:cNvSpPr/>
          <p:nvPr/>
        </p:nvSpPr>
        <p:spPr>
          <a:xfrm rot="16200000">
            <a:off x="9369540" y="2473437"/>
            <a:ext cx="462220" cy="305905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5F142C54-560F-4724-8535-CD950C8556FE}"/>
              </a:ext>
            </a:extLst>
          </p:cNvPr>
          <p:cNvSpPr txBox="1"/>
          <p:nvPr/>
        </p:nvSpPr>
        <p:spPr>
          <a:xfrm>
            <a:off x="9869423" y="2395278"/>
            <a:ext cx="1410800" cy="462221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원 데이터</a:t>
            </a:r>
            <a:endParaRPr lang="en-US" altLang="ko-KR" sz="25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1709497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흡연 단속 내역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D1FF8DC-DB09-40CC-8EB6-BF1B0E15A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2491" y="2857500"/>
            <a:ext cx="11917909" cy="4800600"/>
          </a:xfrm>
          <a:prstGeom prst="rect">
            <a:avLst/>
          </a:prstGeom>
        </p:spPr>
      </p:pic>
      <p:sp>
        <p:nvSpPr>
          <p:cNvPr id="20" name="TextBox 16">
            <a:extLst>
              <a:ext uri="{FF2B5EF4-FFF2-40B4-BE49-F238E27FC236}">
                <a16:creationId xmlns:a16="http://schemas.microsoft.com/office/drawing/2014/main" id="{02135290-95A4-43C0-A20F-FEB9E9C21F29}"/>
              </a:ext>
            </a:extLst>
          </p:cNvPr>
          <p:cNvSpPr txBox="1"/>
          <p:nvPr/>
        </p:nvSpPr>
        <p:spPr>
          <a:xfrm>
            <a:off x="6188893" y="8322998"/>
            <a:ext cx="5478413" cy="467139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연도별 흡연민원건수</a:t>
            </a:r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및 흡연단속건수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137411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흡연 단속 내역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32DE3480-9CAE-4F25-AAE7-E6F20F9D0320}"/>
              </a:ext>
            </a:extLst>
          </p:cNvPr>
          <p:cNvSpPr txBox="1"/>
          <p:nvPr/>
        </p:nvSpPr>
        <p:spPr>
          <a:xfrm>
            <a:off x="1143000" y="2073332"/>
            <a:ext cx="7645400" cy="438381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99600"/>
              </a:lnSpc>
            </a:pP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마포구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중랑구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송파구</a:t>
            </a:r>
            <a:endParaRPr lang="en-US" altLang="ko-KR" sz="2700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C9417B-B175-4CBE-9387-DA4E223F8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2857500"/>
            <a:ext cx="8285605" cy="6019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E8CFB9E-880F-486B-8207-810C9E47C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455" y="2781300"/>
            <a:ext cx="5091345" cy="2659479"/>
          </a:xfrm>
          <a:prstGeom prst="rect">
            <a:avLst/>
          </a:prstGeom>
        </p:spPr>
      </p:pic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69E2B04C-21B7-47C1-BD61-80F7B9E605AA}"/>
              </a:ext>
            </a:extLst>
          </p:cNvPr>
          <p:cNvSpPr/>
          <p:nvPr/>
        </p:nvSpPr>
        <p:spPr>
          <a:xfrm rot="5400000">
            <a:off x="7432621" y="7280381"/>
            <a:ext cx="462220" cy="305905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1F638CA1-ACE3-42EC-B877-9988591DBAE9}"/>
              </a:ext>
            </a:extLst>
          </p:cNvPr>
          <p:cNvSpPr txBox="1"/>
          <p:nvPr/>
        </p:nvSpPr>
        <p:spPr>
          <a:xfrm>
            <a:off x="2076203" y="6751366"/>
            <a:ext cx="5221574" cy="1363934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전체 흡연민원건수와 흡연단속건수 </a:t>
            </a:r>
            <a:r>
              <a:rPr lang="en-US" altLang="ko-KR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IQR</a:t>
            </a:r>
          </a:p>
          <a:p>
            <a:pPr lvl="0" algn="ctr">
              <a:lnSpc>
                <a:spcPct val="99600"/>
              </a:lnSpc>
            </a:pP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중앙값</a:t>
            </a:r>
            <a:r>
              <a:rPr lang="en-US" altLang="ko-KR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사분위수</a:t>
            </a:r>
            <a:r>
              <a:rPr lang="en-US" altLang="ko-KR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이상치 확인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3711711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흡연 단속 내역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3D63AD-4311-4AF6-8702-48223CAC0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72" y="3164281"/>
            <a:ext cx="8910028" cy="51238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EE2926-211F-43D9-92B6-AF8F5B3588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5524500"/>
            <a:ext cx="7106585" cy="1660145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9D6120B4-0202-49B0-B05C-4CA81A382027}"/>
              </a:ext>
            </a:extLst>
          </p:cNvPr>
          <p:cNvSpPr txBox="1"/>
          <p:nvPr/>
        </p:nvSpPr>
        <p:spPr>
          <a:xfrm>
            <a:off x="10275621" y="4380019"/>
            <a:ext cx="6000997" cy="428412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자치구별 흡연민원건수 및 흡연단속건수 평균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2105920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흡연 단속 내역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32DE3480-9CAE-4F25-AAE7-E6F20F9D0320}"/>
              </a:ext>
            </a:extLst>
          </p:cNvPr>
          <p:cNvSpPr txBox="1"/>
          <p:nvPr/>
        </p:nvSpPr>
        <p:spPr>
          <a:xfrm>
            <a:off x="1143000" y="2073332"/>
            <a:ext cx="7645400" cy="438381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99600"/>
              </a:lnSpc>
            </a:pP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동작구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관악구</a:t>
            </a:r>
            <a:endParaRPr lang="en-US" altLang="ko-KR" sz="2700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49D338-4CFF-41B1-8482-572E70B0F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2019300"/>
            <a:ext cx="7325747" cy="25340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DCE475-667B-44D1-94C4-A1FD0B2B6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081" y="5733697"/>
            <a:ext cx="7073569" cy="29559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0A187A-1FB4-49C6-B85F-4DD010F503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5077592"/>
            <a:ext cx="8433362" cy="43331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5C58C5-3D00-4FD0-A750-D040A4E99694}"/>
              </a:ext>
            </a:extLst>
          </p:cNvPr>
          <p:cNvSpPr txBox="1"/>
          <p:nvPr/>
        </p:nvSpPr>
        <p:spPr>
          <a:xfrm>
            <a:off x="11366218" y="4892961"/>
            <a:ext cx="3925593" cy="501079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전연령별 흡연정보 상관관계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728355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흡연 단속 내역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0377AD-FA15-4253-AFED-A20FA360F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4713" y="2552700"/>
            <a:ext cx="8424487" cy="6365818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86BCF539-42F4-4B47-9B17-209AD8278748}"/>
              </a:ext>
            </a:extLst>
          </p:cNvPr>
          <p:cNvSpPr txBox="1"/>
          <p:nvPr/>
        </p:nvSpPr>
        <p:spPr>
          <a:xfrm>
            <a:off x="1348050" y="5295900"/>
            <a:ext cx="5792918" cy="5334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자치구별 흡연민원건수 및 흡연단속건수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405709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흡연 단속 내역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73C5B0-9306-476F-AECB-B39707CEF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" y="2619317"/>
            <a:ext cx="3425190" cy="62820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AB6131-A17D-464F-ADBA-B11DF77CC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7739" y="2934656"/>
            <a:ext cx="11654661" cy="4542276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4FAFD65E-0C88-4992-9851-B6E0834FFC34}"/>
              </a:ext>
            </a:extLst>
          </p:cNvPr>
          <p:cNvSpPr txBox="1"/>
          <p:nvPr/>
        </p:nvSpPr>
        <p:spPr>
          <a:xfrm>
            <a:off x="8534400" y="8115300"/>
            <a:ext cx="5609430" cy="583641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연도별 흡연민원건수 및 흡연단속건수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162822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흡연 시설 현황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32DE3480-9CAE-4F25-AAE7-E6F20F9D0320}"/>
              </a:ext>
            </a:extLst>
          </p:cNvPr>
          <p:cNvSpPr txBox="1"/>
          <p:nvPr/>
        </p:nvSpPr>
        <p:spPr>
          <a:xfrm>
            <a:off x="1143000" y="2073332"/>
            <a:ext cx="7645400" cy="438381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99600"/>
              </a:lnSpc>
            </a:pP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은평구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광진구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용산구</a:t>
            </a:r>
            <a:endParaRPr lang="en-US" altLang="ko-KR" sz="2700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EB713D-6E93-4915-97B7-7C7E04B57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672" y="4210603"/>
            <a:ext cx="12995456" cy="40030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F2901D2-7849-4D58-AFFF-56BD194F1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4047" y="2890866"/>
            <a:ext cx="10388706" cy="940584"/>
          </a:xfrm>
          <a:prstGeom prst="rect">
            <a:avLst/>
          </a:prstGeom>
        </p:spPr>
      </p:pic>
      <p:sp>
        <p:nvSpPr>
          <p:cNvPr id="21" name="TextBox 16">
            <a:extLst>
              <a:ext uri="{FF2B5EF4-FFF2-40B4-BE49-F238E27FC236}">
                <a16:creationId xmlns:a16="http://schemas.microsoft.com/office/drawing/2014/main" id="{46628020-5B00-4829-9874-F6C89A5A7DCD}"/>
              </a:ext>
            </a:extLst>
          </p:cNvPr>
          <p:cNvSpPr txBox="1"/>
          <p:nvPr/>
        </p:nvSpPr>
        <p:spPr>
          <a:xfrm>
            <a:off x="6016501" y="8656366"/>
            <a:ext cx="5162797" cy="525734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자치구별 흡연시설 형태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C8BA281-33AA-8437-33B3-F849E34F9FFD}"/>
              </a:ext>
            </a:extLst>
          </p:cNvPr>
          <p:cNvSpPr/>
          <p:nvPr/>
        </p:nvSpPr>
        <p:spPr>
          <a:xfrm>
            <a:off x="3424233" y="4545782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16A148F-CC43-86B1-778E-6C0B017F913D}"/>
              </a:ext>
            </a:extLst>
          </p:cNvPr>
          <p:cNvSpPr/>
          <p:nvPr/>
        </p:nvSpPr>
        <p:spPr>
          <a:xfrm>
            <a:off x="3426204" y="5520451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8B314F9-8759-FFCC-7CBF-FA671048F8DD}"/>
              </a:ext>
            </a:extLst>
          </p:cNvPr>
          <p:cNvSpPr/>
          <p:nvPr/>
        </p:nvSpPr>
        <p:spPr>
          <a:xfrm>
            <a:off x="3424233" y="6499093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8B651E7-0750-2A15-2B51-95097150AF18}"/>
              </a:ext>
            </a:extLst>
          </p:cNvPr>
          <p:cNvSpPr/>
          <p:nvPr/>
        </p:nvSpPr>
        <p:spPr>
          <a:xfrm>
            <a:off x="3424233" y="7473762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6DFE9B7-FB21-F3A1-C1AC-98BAA9452E5D}"/>
              </a:ext>
            </a:extLst>
          </p:cNvPr>
          <p:cNvSpPr/>
          <p:nvPr/>
        </p:nvSpPr>
        <p:spPr>
          <a:xfrm>
            <a:off x="8743426" y="5524500"/>
            <a:ext cx="152400" cy="1524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69CC4C6-18BD-1187-8968-05125C02E7DB}"/>
              </a:ext>
            </a:extLst>
          </p:cNvPr>
          <p:cNvSpPr/>
          <p:nvPr/>
        </p:nvSpPr>
        <p:spPr>
          <a:xfrm>
            <a:off x="8740143" y="6499093"/>
            <a:ext cx="152400" cy="1524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DE07E24-F13E-1440-ACD9-A87C7F8B25D3}"/>
              </a:ext>
            </a:extLst>
          </p:cNvPr>
          <p:cNvSpPr/>
          <p:nvPr/>
        </p:nvSpPr>
        <p:spPr>
          <a:xfrm>
            <a:off x="14056053" y="6499093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CC43C2D-185A-7180-8C11-37DBE211B91D}"/>
              </a:ext>
            </a:extLst>
          </p:cNvPr>
          <p:cNvSpPr/>
          <p:nvPr/>
        </p:nvSpPr>
        <p:spPr>
          <a:xfrm>
            <a:off x="14056053" y="5520451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0857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흡연 시설 현황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E23DF33-B987-49B0-AD24-73C6FB7A3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150642"/>
            <a:ext cx="5867400" cy="23332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1A6401-E735-4117-B636-4B7CF48DA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899" y="6930484"/>
            <a:ext cx="14351000" cy="140488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4FC4FB7-6EB7-4F6D-AB8A-B9410F68B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600" y="3156880"/>
            <a:ext cx="6999705" cy="2333235"/>
          </a:xfrm>
          <a:prstGeom prst="rect">
            <a:avLst/>
          </a:prstGeom>
        </p:spPr>
      </p:pic>
      <p:sp>
        <p:nvSpPr>
          <p:cNvPr id="23" name="TextBox 16">
            <a:extLst>
              <a:ext uri="{FF2B5EF4-FFF2-40B4-BE49-F238E27FC236}">
                <a16:creationId xmlns:a16="http://schemas.microsoft.com/office/drawing/2014/main" id="{B77D5B60-FE51-47AB-A5FB-8080658B5080}"/>
              </a:ext>
            </a:extLst>
          </p:cNvPr>
          <p:cNvSpPr txBox="1"/>
          <p:nvPr/>
        </p:nvSpPr>
        <p:spPr>
          <a:xfrm>
            <a:off x="1800101" y="2513895"/>
            <a:ext cx="5162797" cy="525734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원 데이터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70EF5201-576B-49F5-A443-50F943AB63AB}"/>
              </a:ext>
            </a:extLst>
          </p:cNvPr>
          <p:cNvSpPr txBox="1"/>
          <p:nvPr/>
        </p:nvSpPr>
        <p:spPr>
          <a:xfrm>
            <a:off x="10291053" y="2513895"/>
            <a:ext cx="5162797" cy="525734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변환 후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7D5422E9-8EEE-4469-A8F5-608417670E3B}"/>
              </a:ext>
            </a:extLst>
          </p:cNvPr>
          <p:cNvSpPr txBox="1"/>
          <p:nvPr/>
        </p:nvSpPr>
        <p:spPr>
          <a:xfrm>
            <a:off x="6207001" y="6286500"/>
            <a:ext cx="5162797" cy="525734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불필요한 값 제거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2C82AFB0-2945-4239-AC14-AE61FABF7ABB}"/>
              </a:ext>
            </a:extLst>
          </p:cNvPr>
          <p:cNvSpPr/>
          <p:nvPr/>
        </p:nvSpPr>
        <p:spPr>
          <a:xfrm rot="10800000">
            <a:off x="4150389" y="6054227"/>
            <a:ext cx="462220" cy="305905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E4969002-181F-4DD8-B36A-3C721BBCCAA8}"/>
              </a:ext>
            </a:extLst>
          </p:cNvPr>
          <p:cNvSpPr/>
          <p:nvPr/>
        </p:nvSpPr>
        <p:spPr>
          <a:xfrm>
            <a:off x="12641341" y="6054229"/>
            <a:ext cx="462220" cy="305905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62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6" y="4594226"/>
            <a:ext cx="8655048" cy="2197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2800" y="-3237299"/>
            <a:ext cx="9753602" cy="16761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00" y="2260600"/>
            <a:ext cx="152273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500" y="3505200"/>
            <a:ext cx="1054100" cy="2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546600" y="3225800"/>
            <a:ext cx="49784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657EA7"/>
                </a:solidFill>
                <a:ea typeface="Cafe24 Dangdanghae"/>
              </a:rPr>
              <a:t>서론 및 이론적 배경</a:t>
            </a:r>
            <a:endParaRPr lang="ko-KR" sz="25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51200"/>
            <a:ext cx="622300" cy="482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654300" y="3314700"/>
            <a:ext cx="774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Cafe24 Dangdanghae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46600" y="3797300"/>
            <a:ext cx="49784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altLang="en-US" sz="2100" b="0" i="0" u="none" strike="noStrike" dirty="0">
                <a:solidFill>
                  <a:srgbClr val="595959"/>
                </a:solidFill>
                <a:ea typeface="Pretendard Regular"/>
              </a:rPr>
              <a:t>연구 배경 및 목적과 필요성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altLang="en-US" sz="2100" b="0" i="0" u="none" strike="noStrike" dirty="0">
                <a:solidFill>
                  <a:srgbClr val="595959"/>
                </a:solidFill>
                <a:latin typeface="Pretendard Regular"/>
              </a:rPr>
              <a:t>일정 및 </a:t>
            </a:r>
            <a:r>
              <a:rPr lang="ko-KR" altLang="en-US" sz="2100" dirty="0">
                <a:solidFill>
                  <a:srgbClr val="595959"/>
                </a:solidFill>
                <a:latin typeface="Pretendard Regular"/>
                <a:ea typeface="Pretendard Regular"/>
              </a:rPr>
              <a:t>개발 환경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500" y="5448300"/>
            <a:ext cx="10541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546600" y="5181600"/>
            <a:ext cx="49784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657EA7"/>
                </a:solidFill>
                <a:ea typeface="Cafe24 Dangdanghae"/>
              </a:rPr>
              <a:t>데이터 </a:t>
            </a:r>
            <a:r>
              <a:rPr lang="ko-KR" altLang="en-US" sz="2500" b="0" i="0" u="none" strike="noStrike" dirty="0" err="1">
                <a:solidFill>
                  <a:srgbClr val="657EA7"/>
                </a:solidFill>
                <a:ea typeface="Cafe24 Dangdanghae"/>
              </a:rPr>
              <a:t>전처리</a:t>
            </a:r>
            <a:endParaRPr lang="ko-KR" sz="25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5207000"/>
            <a:ext cx="622300" cy="482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654300" y="5270500"/>
            <a:ext cx="774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Cafe24 Dangdanghae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46600" y="5740400"/>
            <a:ext cx="49784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altLang="en-US" sz="2100" dirty="0">
                <a:solidFill>
                  <a:srgbClr val="595959"/>
                </a:solidFill>
                <a:latin typeface="Pretendard Regular"/>
                <a:ea typeface="Pretendard Regular"/>
              </a:rPr>
              <a:t>자료수집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altLang="en-US" sz="2100" dirty="0">
                <a:solidFill>
                  <a:srgbClr val="595959"/>
                </a:solidFill>
                <a:latin typeface="Pretendard Regular"/>
                <a:ea typeface="Pretendard Regular"/>
              </a:rPr>
              <a:t>데이터 가공 및 병합과 추출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altLang="en-US" sz="2100" dirty="0">
                <a:solidFill>
                  <a:srgbClr val="595959"/>
                </a:solidFill>
                <a:latin typeface="Pretendard Regular"/>
                <a:ea typeface="Pretendard Regular"/>
              </a:rPr>
              <a:t>기술통계분석 및 시각화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500" y="7785100"/>
            <a:ext cx="1054100" cy="25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4546600" y="7505700"/>
            <a:ext cx="49784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 err="1">
                <a:solidFill>
                  <a:srgbClr val="657EA7"/>
                </a:solidFill>
                <a:ea typeface="Cafe24 Dangdanghae"/>
              </a:rPr>
              <a:t>웹크롤링</a:t>
            </a:r>
            <a:r>
              <a:rPr lang="ko-KR" altLang="en-US" sz="2500" b="0" i="0" u="none" strike="noStrike" dirty="0">
                <a:solidFill>
                  <a:srgbClr val="657EA7"/>
                </a:solidFill>
                <a:ea typeface="Cafe24 Dangdanghae"/>
              </a:rPr>
              <a:t> 및 자연어 처리</a:t>
            </a:r>
            <a:endParaRPr lang="ko-KR" sz="25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7531100"/>
            <a:ext cx="622300" cy="482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654300" y="7594600"/>
            <a:ext cx="774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Cafe24 Dangdanghae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46600" y="8077200"/>
            <a:ext cx="49784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en-US" sz="2100" b="0" i="0" u="none" strike="noStrike" dirty="0" err="1">
                <a:solidFill>
                  <a:srgbClr val="595959"/>
                </a:solidFill>
                <a:latin typeface="Pretendard Regular"/>
                <a:ea typeface="Pretendard Regular"/>
              </a:rPr>
              <a:t>o</a:t>
            </a:r>
            <a:r>
              <a:rPr lang="en-US" sz="2100" dirty="0" err="1">
                <a:solidFill>
                  <a:srgbClr val="595959"/>
                </a:solidFill>
                <a:latin typeface="Pretendard Regular"/>
                <a:ea typeface="Pretendard Regular"/>
              </a:rPr>
              <a:t>penAPI</a:t>
            </a:r>
            <a:r>
              <a:rPr lang="ko-KR" altLang="en-US" sz="2100" dirty="0" err="1">
                <a:solidFill>
                  <a:srgbClr val="595959"/>
                </a:solidFill>
                <a:latin typeface="Pretendard Regular"/>
                <a:ea typeface="Pretendard Regular"/>
              </a:rPr>
              <a:t>를</a:t>
            </a:r>
            <a:r>
              <a:rPr lang="ko-KR" altLang="en-US" sz="2100" dirty="0">
                <a:solidFill>
                  <a:srgbClr val="595959"/>
                </a:solidFill>
                <a:latin typeface="Pretendard Regular"/>
                <a:ea typeface="Pretendard Regular"/>
              </a:rPr>
              <a:t> 활용한 데이터 수집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altLang="en-US" sz="2100" b="0" i="0" u="none" strike="noStrike" dirty="0">
                <a:solidFill>
                  <a:srgbClr val="595959"/>
                </a:solidFill>
                <a:latin typeface="Pretendard Regular"/>
                <a:ea typeface="Pretendard Regular"/>
              </a:rPr>
              <a:t>자연어 처리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500" y="4076700"/>
            <a:ext cx="1054100" cy="25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1785600" y="3797300"/>
            <a:ext cx="49784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500" dirty="0">
                <a:solidFill>
                  <a:srgbClr val="657EA7"/>
                </a:solidFill>
                <a:ea typeface="Cafe24 Dangdanghae"/>
              </a:rPr>
              <a:t>RNN &amp; DNN</a:t>
            </a:r>
            <a:r>
              <a:rPr lang="ko-KR" altLang="en-US" sz="2500" dirty="0">
                <a:solidFill>
                  <a:srgbClr val="657EA7"/>
                </a:solidFill>
                <a:ea typeface="Cafe24 Dangdanghae"/>
              </a:rPr>
              <a:t> 분석</a:t>
            </a:r>
            <a:endParaRPr lang="ko-KR" sz="25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3822700"/>
            <a:ext cx="622300" cy="482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9893300" y="3886200"/>
            <a:ext cx="774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Cafe24 Dangdanghae"/>
              </a:rPr>
              <a:t>04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785600" y="4368800"/>
            <a:ext cx="49784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  <a:ea typeface="Pretendard Regular"/>
              </a:rPr>
              <a:t>RNN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en-US" sz="2100" dirty="0">
                <a:solidFill>
                  <a:srgbClr val="595959"/>
                </a:solidFill>
                <a:latin typeface="Pretendard Regular"/>
                <a:ea typeface="Pretendard Regular"/>
              </a:rPr>
              <a:t>DNN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500" y="6324600"/>
            <a:ext cx="1054100" cy="25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1785600" y="6057900"/>
            <a:ext cx="49784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657EA7"/>
                </a:solidFill>
                <a:ea typeface="Cafe24 Dangdanghae"/>
              </a:rPr>
              <a:t>결론</a:t>
            </a:r>
            <a:endParaRPr lang="ko-KR" sz="25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6083300"/>
            <a:ext cx="622300" cy="4826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9893300" y="6146800"/>
            <a:ext cx="774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Cafe24 Dangdanghae"/>
              </a:rPr>
              <a:t>05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785600" y="6616700"/>
            <a:ext cx="49784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100" dirty="0">
                <a:solidFill>
                  <a:srgbClr val="595959"/>
                </a:solidFill>
                <a:latin typeface="Pretendard Regular"/>
                <a:ea typeface="Pretendard Regular"/>
              </a:rPr>
              <a:t>-</a:t>
            </a:r>
            <a:r>
              <a:rPr lang="ko-KR" altLang="en-US" sz="2100" dirty="0">
                <a:solidFill>
                  <a:srgbClr val="595959"/>
                </a:solidFill>
                <a:latin typeface="Pretendard Regular"/>
                <a:ea typeface="Pretendard Regular"/>
              </a:rPr>
              <a:t> 최종 결과</a:t>
            </a:r>
            <a:endParaRPr lang="en-US" altLang="ko-KR" sz="2100" dirty="0">
              <a:solidFill>
                <a:srgbClr val="595959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altLang="en-US" sz="2100" b="0" i="0" u="none" strike="noStrike" dirty="0">
                <a:solidFill>
                  <a:srgbClr val="595959"/>
                </a:solidFill>
                <a:ea typeface="Pretendard Regular"/>
              </a:rPr>
              <a:t>연구 시사점 및 향후 방향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altLang="en-US" sz="2100" b="0" i="0" u="none" strike="noStrike" dirty="0">
                <a:solidFill>
                  <a:srgbClr val="595959"/>
                </a:solidFill>
                <a:ea typeface="Pretendard Regular"/>
              </a:rPr>
              <a:t>참고 문헌 및 사용데이터 출처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436100" y="7543800"/>
            <a:ext cx="774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 dirty="0">
                <a:solidFill>
                  <a:srgbClr val="FFFFFF"/>
                </a:solidFill>
                <a:latin typeface="Cafe24 Dangdanghae"/>
              </a:rPr>
              <a:t>0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68400" y="952500"/>
            <a:ext cx="14554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dirty="0">
                <a:solidFill>
                  <a:schemeClr val="accent1">
                    <a:lumMod val="75000"/>
                  </a:schemeClr>
                </a:solidFill>
                <a:ea typeface="Cafe24 Dangdanghae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흡연 시설 현황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46C551-C882-459A-B5A7-87999E466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9911" y="2581484"/>
            <a:ext cx="9668178" cy="54864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91A3F456-3336-45CD-9991-B732C945CD0C}"/>
              </a:ext>
            </a:extLst>
          </p:cNvPr>
          <p:cNvSpPr txBox="1"/>
          <p:nvPr/>
        </p:nvSpPr>
        <p:spPr>
          <a:xfrm>
            <a:off x="9693244" y="2836382"/>
            <a:ext cx="5162797" cy="525734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DF9F69B-DD31-45E6-B680-99EB6B5B1A88}"/>
              </a:ext>
            </a:extLst>
          </p:cNvPr>
          <p:cNvSpPr txBox="1"/>
          <p:nvPr/>
        </p:nvSpPr>
        <p:spPr>
          <a:xfrm>
            <a:off x="6562601" y="8503966"/>
            <a:ext cx="5162797" cy="525734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자치구 기준 </a:t>
            </a:r>
            <a:r>
              <a:rPr lang="ko-KR" alt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흡현시설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 형태 개수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831327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흡연 시설 현황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32DE3480-9CAE-4F25-AAE7-E6F20F9D0320}"/>
              </a:ext>
            </a:extLst>
          </p:cNvPr>
          <p:cNvSpPr txBox="1"/>
          <p:nvPr/>
        </p:nvSpPr>
        <p:spPr>
          <a:xfrm>
            <a:off x="1143000" y="2073332"/>
            <a:ext cx="7645400" cy="438381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99600"/>
              </a:lnSpc>
            </a:pP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동대문구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양천구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서대문구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성북구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강북구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강서구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관악구</a:t>
            </a:r>
            <a:endParaRPr lang="en-US" altLang="ko-KR" sz="2700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27A57C-E1E4-4986-AB55-395D9C8791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385" y="3236626"/>
            <a:ext cx="10837110" cy="5514918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2ECF0340-33C8-49F8-85B6-84EB32286B62}"/>
              </a:ext>
            </a:extLst>
          </p:cNvPr>
          <p:cNvSpPr txBox="1"/>
          <p:nvPr/>
        </p:nvSpPr>
        <p:spPr>
          <a:xfrm>
            <a:off x="11601203" y="5429908"/>
            <a:ext cx="5162797" cy="525734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자치구 기준 </a:t>
            </a:r>
            <a:r>
              <a:rPr lang="ko-KR" alt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흡현시설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 형태 개수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155956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흡연 시설 현황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DD24E4-B6B6-400A-AE74-0B140B940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344" y="2742244"/>
            <a:ext cx="8288144" cy="59010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DAF080-AEC9-41FE-B985-14DD3703FA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4491" y="3924300"/>
            <a:ext cx="7660909" cy="1857624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497C24CC-534D-4E48-9FF7-C1933AE33E74}"/>
              </a:ext>
            </a:extLst>
          </p:cNvPr>
          <p:cNvSpPr txBox="1"/>
          <p:nvPr/>
        </p:nvSpPr>
        <p:spPr>
          <a:xfrm>
            <a:off x="9782198" y="6623050"/>
            <a:ext cx="6092802" cy="525734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자치구 흡연시설 형태별 규모</a:t>
            </a:r>
            <a:r>
              <a:rPr lang="en-US" altLang="ko-KR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(</a:t>
            </a: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제곱미터</a:t>
            </a:r>
            <a:r>
              <a:rPr lang="en-US" altLang="ko-KR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) </a:t>
            </a: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비교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4157949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금연구역 데이터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AFE07BF-7590-4802-B89F-5E3B28F0D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2937171"/>
            <a:ext cx="11430000" cy="6092529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C02BA219-8C47-402A-AF9D-CA50D91A9BF2}"/>
              </a:ext>
            </a:extLst>
          </p:cNvPr>
          <p:cNvSpPr txBox="1"/>
          <p:nvPr/>
        </p:nvSpPr>
        <p:spPr>
          <a:xfrm>
            <a:off x="1143000" y="2073332"/>
            <a:ext cx="7645400" cy="438381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99600"/>
              </a:lnSpc>
            </a:pP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서울시 주요 자치구 금연구역</a:t>
            </a:r>
            <a:endParaRPr lang="en-US" altLang="ko-KR" sz="2700" dirty="0">
              <a:solidFill>
                <a:srgbClr val="657EA7"/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1417548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금연구역 데이터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52AD54-C35A-4222-97EF-20CE419B5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5676283"/>
            <a:ext cx="9488224" cy="41154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302BD3-2D46-4B27-850F-94C59287F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159" y="2155374"/>
            <a:ext cx="9402487" cy="3750126"/>
          </a:xfrm>
          <a:prstGeom prst="rect">
            <a:avLst/>
          </a:prstGeom>
        </p:spPr>
      </p:pic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1B27E2F8-48DE-44AF-9FEC-921464A3C352}"/>
              </a:ext>
            </a:extLst>
          </p:cNvPr>
          <p:cNvSpPr/>
          <p:nvPr/>
        </p:nvSpPr>
        <p:spPr>
          <a:xfrm rot="16200000">
            <a:off x="10031513" y="3565617"/>
            <a:ext cx="485775" cy="38399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2B32E9E2-A6E3-454E-B3E7-284EA338AF03}"/>
              </a:ext>
            </a:extLst>
          </p:cNvPr>
          <p:cNvSpPr/>
          <p:nvPr/>
        </p:nvSpPr>
        <p:spPr>
          <a:xfrm rot="5400000">
            <a:off x="6360941" y="7451817"/>
            <a:ext cx="485775" cy="38399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02688FC-3DA4-4A53-ABD4-F3BF9CB859D4}"/>
              </a:ext>
            </a:extLst>
          </p:cNvPr>
          <p:cNvSpPr txBox="1"/>
          <p:nvPr/>
        </p:nvSpPr>
        <p:spPr>
          <a:xfrm>
            <a:off x="10466396" y="3514724"/>
            <a:ext cx="3578202" cy="485776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자치구별  금연구역 개수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420AB6-DD56-401B-B546-BAFC44B846CD}"/>
              </a:ext>
            </a:extLst>
          </p:cNvPr>
          <p:cNvSpPr txBox="1"/>
          <p:nvPr/>
        </p:nvSpPr>
        <p:spPr>
          <a:xfrm>
            <a:off x="3491938" y="7449911"/>
            <a:ext cx="2890078" cy="387802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금연구역 </a:t>
            </a:r>
            <a:r>
              <a:rPr lang="ko-KR" altLang="en-US" sz="2700" dirty="0" err="1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구분별</a:t>
            </a: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 개수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3642342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금연구역 데이터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5F663A-D592-489E-9119-7B5B28A1B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599" y="2096918"/>
            <a:ext cx="8925087" cy="16749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3AD9F50-C8ED-4AA5-B10A-59FFE8886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9165" y="3141567"/>
            <a:ext cx="9750596" cy="65805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768B02-6047-42CF-9E87-ACD8B29B271A}"/>
              </a:ext>
            </a:extLst>
          </p:cNvPr>
          <p:cNvSpPr txBox="1"/>
          <p:nvPr/>
        </p:nvSpPr>
        <p:spPr>
          <a:xfrm>
            <a:off x="2133600" y="5981700"/>
            <a:ext cx="3276600" cy="974994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자치구별 위도 경도를 </a:t>
            </a:r>
            <a:r>
              <a:rPr lang="ko-KR" alt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산점도로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 시각화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100091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금연구역 데이터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0C51C4-F5D7-4BA4-ADE1-EACE8022A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644" y="2628900"/>
            <a:ext cx="8346512" cy="913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9D1759-8C05-4200-A027-3F01CCFC1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3277" y="4050374"/>
            <a:ext cx="10769246" cy="3581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BD7EA0-D4BB-4723-A690-F59AECAF62FB}"/>
              </a:ext>
            </a:extLst>
          </p:cNvPr>
          <p:cNvSpPr txBox="1"/>
          <p:nvPr/>
        </p:nvSpPr>
        <p:spPr>
          <a:xfrm>
            <a:off x="5359400" y="8115300"/>
            <a:ext cx="6477000" cy="9906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 err="1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시군구명</a:t>
            </a:r>
            <a:r>
              <a:rPr lang="en-US" altLang="ko-KR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관리기관명 및 위도</a:t>
            </a:r>
            <a:r>
              <a:rPr lang="en-US" altLang="ko-KR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경도 간 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상관관계 분석을 위한 </a:t>
            </a:r>
            <a:r>
              <a:rPr lang="ko-KR" altLang="en-US" sz="2700" dirty="0" err="1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라벨인코딩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3754626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금연구역 데이터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E80855-6270-459D-8FAB-A542FE7E8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4905400"/>
            <a:ext cx="6534678" cy="23895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34ACFB-DEB0-40CE-A059-86DFDDBEC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1596" y="3918799"/>
            <a:ext cx="8393857" cy="46537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C8F4A2-1467-4604-BEF5-4B4D9A4867A7}"/>
              </a:ext>
            </a:extLst>
          </p:cNvPr>
          <p:cNvSpPr txBox="1"/>
          <p:nvPr/>
        </p:nvSpPr>
        <p:spPr>
          <a:xfrm>
            <a:off x="4154699" y="2705100"/>
            <a:ext cx="9978602" cy="6096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라벨인코딩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 후 위도</a:t>
            </a:r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,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경도 및 </a:t>
            </a:r>
            <a:r>
              <a:rPr lang="ko-KR" alt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시군구명과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 관리기관명</a:t>
            </a:r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상관관계 분석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2835513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금연구역 데이터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69FF57-3EC1-4ED5-B239-861E07F7F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742" y="3707039"/>
            <a:ext cx="10041258" cy="60084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51C73F-2111-44DE-A6A8-CAA04EFF1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7432" y="2140461"/>
            <a:ext cx="7520983" cy="38412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06CC55-ADAE-47C6-AECF-3E16FCE31EAB}"/>
              </a:ext>
            </a:extLst>
          </p:cNvPr>
          <p:cNvSpPr txBox="1"/>
          <p:nvPr/>
        </p:nvSpPr>
        <p:spPr>
          <a:xfrm>
            <a:off x="2895600" y="2552700"/>
            <a:ext cx="4692021" cy="455542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위도</a:t>
            </a:r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,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경도로 위치 지도 시각화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200521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AACCBD-9658-9854-B339-ED6B772E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B8A7ACC-8E1D-1192-ED6C-7308EE3C0D4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9A6B2363-574D-40EA-B642-EE3EC37B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DC44BEC-F6AF-ED7B-F3D1-B29EA056F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EB393A0-B727-8101-D89A-90EC7B45D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A2B01FC-A0DC-6E26-FC6B-FFE3BB222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962400"/>
            <a:ext cx="15748000" cy="17145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FA8D5E8C-C4AD-6CAA-AC4D-364C3FE1CD06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D897C7C6-3881-9B8F-546C-A4CDF597E156}"/>
              </a:ext>
            </a:extLst>
          </p:cNvPr>
          <p:cNvSpPr txBox="1"/>
          <p:nvPr/>
        </p:nvSpPr>
        <p:spPr>
          <a:xfrm>
            <a:off x="5864225" y="4375150"/>
            <a:ext cx="655955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5000" dirty="0">
                <a:solidFill>
                  <a:schemeClr val="tx2"/>
                </a:solidFill>
                <a:ea typeface="Cafe24 Dangdanghae"/>
              </a:rPr>
              <a:t>3.</a:t>
            </a:r>
            <a:r>
              <a:rPr lang="ko-KR" altLang="en-US" sz="5000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ko-KR" altLang="en-US" sz="5000" dirty="0" err="1">
                <a:solidFill>
                  <a:schemeClr val="tx2"/>
                </a:solidFill>
                <a:ea typeface="Cafe24 Dangdanghae"/>
              </a:rPr>
              <a:t>웹크롤링</a:t>
            </a:r>
            <a:r>
              <a:rPr lang="ko-KR" altLang="en-US" sz="5000" dirty="0">
                <a:solidFill>
                  <a:schemeClr val="tx2"/>
                </a:solidFill>
                <a:ea typeface="Cafe24 Dangdanghae"/>
              </a:rPr>
              <a:t> 및 자연어 처리</a:t>
            </a:r>
            <a:endParaRPr lang="en-US" altLang="ko-KR" sz="1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470891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962400"/>
            <a:ext cx="15748000" cy="1714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6032500" y="4375150"/>
            <a:ext cx="6223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서론 및 이론적 배경</a:t>
            </a:r>
            <a:endParaRPr lang="en-US" altLang="ko-KR" sz="5000" b="0" i="0" u="none" strike="noStrike" dirty="0">
              <a:solidFill>
                <a:schemeClr val="tx2"/>
              </a:solidFill>
              <a:ea typeface="Cafe24 Dangdanghae"/>
            </a:endParaRPr>
          </a:p>
          <a:p>
            <a:pPr marL="914400" lvl="0" indent="-914400" algn="l">
              <a:buAutoNum type="arabicPeriod"/>
            </a:pPr>
            <a:endParaRPr lang="en-US" altLang="ko-KR" sz="1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D7F1F5-5431-58F3-7362-481AB5448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688189D-E052-8BDF-A5C6-D43AE2DAEC5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55E35E83-C4CB-5ADE-E059-A370D8B2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B6DA4B9-266B-046E-3DCA-798BD17B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C9D0C55-A78E-CBC1-76C2-D99EB3166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857DA718-58C3-D62D-E1A0-31D344BA8AE9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sp>
        <p:nvSpPr>
          <p:cNvPr id="41" name="TextBox 15">
            <a:extLst>
              <a:ext uri="{FF2B5EF4-FFF2-40B4-BE49-F238E27FC236}">
                <a16:creationId xmlns:a16="http://schemas.microsoft.com/office/drawing/2014/main" id="{2A2D406D-D099-DA8A-8EE5-4FE9F8435887}"/>
              </a:ext>
            </a:extLst>
          </p:cNvPr>
          <p:cNvSpPr txBox="1"/>
          <p:nvPr/>
        </p:nvSpPr>
        <p:spPr>
          <a:xfrm>
            <a:off x="950843" y="1866900"/>
            <a:ext cx="7772400" cy="57442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‘</a:t>
            </a:r>
            <a:r>
              <a:rPr lang="ko-KR" altLang="en-US" sz="3000" dirty="0">
                <a:solidFill>
                  <a:srgbClr val="657EA7"/>
                </a:solidFill>
                <a:ea typeface="Cafe24 Dangdanghae"/>
              </a:rPr>
              <a:t>흡연구역</a:t>
            </a: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’</a:t>
            </a:r>
            <a:r>
              <a:rPr lang="ko-KR" altLang="en-US" sz="3000" dirty="0">
                <a:solidFill>
                  <a:srgbClr val="657EA7"/>
                </a:solidFill>
                <a:ea typeface="Cafe24 Dangdanghae"/>
              </a:rPr>
              <a:t>에 관한 네이버 포털 사이트 뉴스 기사 검색</a:t>
            </a:r>
            <a:endParaRPr lang="ko-KR" sz="30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CBCBCBA-7911-3A65-39FA-2F49B3957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F710B1-41A8-E10D-CDA8-20FD536AF881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3-1.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5000" b="0" i="0" u="none" strike="noStrike" dirty="0" err="1">
                <a:solidFill>
                  <a:schemeClr val="tx2"/>
                </a:solidFill>
                <a:ea typeface="Cafe24 Dangdanghae"/>
              </a:rPr>
              <a:t>openAPI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를 활용한 데이터 수집</a:t>
            </a:r>
            <a:endParaRPr lang="ko-KR" altLang="ko-KR" sz="54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529EC25-AABC-4A73-9A8C-951DD6D70780}"/>
              </a:ext>
            </a:extLst>
          </p:cNvPr>
          <p:cNvGrpSpPr/>
          <p:nvPr/>
        </p:nvGrpSpPr>
        <p:grpSpPr>
          <a:xfrm>
            <a:off x="1526231" y="2627932"/>
            <a:ext cx="6763694" cy="6935168"/>
            <a:chOff x="5762153" y="2666032"/>
            <a:chExt cx="6763694" cy="693516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4A92BEA-73B8-4C06-A49E-0EB60207F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2153" y="2666032"/>
              <a:ext cx="6763694" cy="693516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F530C2-2361-4448-A33B-B40CA9C904CD}"/>
                </a:ext>
              </a:extLst>
            </p:cNvPr>
            <p:cNvSpPr/>
            <p:nvPr/>
          </p:nvSpPr>
          <p:spPr>
            <a:xfrm>
              <a:off x="6629400" y="2857500"/>
              <a:ext cx="14478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222CED-A314-4CB2-BFD1-945B07DCBFB7}"/>
                </a:ext>
              </a:extLst>
            </p:cNvPr>
            <p:cNvSpPr/>
            <p:nvPr/>
          </p:nvSpPr>
          <p:spPr>
            <a:xfrm>
              <a:off x="6934200" y="2971800"/>
              <a:ext cx="7620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0038CFC-D9E9-4384-BC83-E3D7A6EE2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600" y="2627932"/>
            <a:ext cx="7200428" cy="674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52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58247-2292-C650-11D0-75146EDF8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5F27C4-F6C1-BCB0-17AF-5654B337E6D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A815B8D4-9CDD-2A09-1DD4-269C01AC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C1DABD5-0276-0A74-345D-E3C0B9A1A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572812-CE70-BF80-66FA-9DC4D1F80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B1DB5193-3C03-96D1-41FC-A80C1073F8A3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3EFAFFDB-CDFA-F5B9-3B67-2C7EA010D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31CD46-0B93-BEEB-F315-02E33A38E1B1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3-2.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자연어 처리</a:t>
            </a:r>
            <a:r>
              <a:rPr lang="ko-KR" altLang="en-US" sz="45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_ </a:t>
            </a:r>
            <a:r>
              <a:rPr lang="ko-KR" altLang="en-US" sz="4500" b="0" i="0" u="none" strike="noStrike" dirty="0">
                <a:solidFill>
                  <a:schemeClr val="tx2"/>
                </a:solidFill>
                <a:ea typeface="Cafe24 Dangdanghae"/>
              </a:rPr>
              <a:t>데이터프레임 본문 추출</a:t>
            </a:r>
            <a:endParaRPr lang="ko-KR" altLang="ko-KR" sz="45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AD159D-CEE9-4391-98F5-9F5143639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283" y="2628900"/>
            <a:ext cx="7329576" cy="5840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2D9598-9EC6-4A22-88B4-9DFA5C1EB2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4344" y="4006335"/>
            <a:ext cx="3182959" cy="5548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0B55E1-2D40-4664-969A-62A7CA736D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2717" y="5238431"/>
            <a:ext cx="2496724" cy="8030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12EC4F6-83AC-4907-9636-EE053EF87D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4800" y="6612712"/>
            <a:ext cx="10056767" cy="2273412"/>
          </a:xfrm>
          <a:prstGeom prst="rect">
            <a:avLst/>
          </a:prstGeom>
        </p:spPr>
      </p:pic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AE092E82-F355-47CB-AEFC-2AF0490523E3}"/>
              </a:ext>
            </a:extLst>
          </p:cNvPr>
          <p:cNvSpPr/>
          <p:nvPr/>
        </p:nvSpPr>
        <p:spPr>
          <a:xfrm rot="10800000">
            <a:off x="8946354" y="3414570"/>
            <a:ext cx="395292" cy="25194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9FC3FB4B-6516-4A08-9FF1-515953BA5724}"/>
              </a:ext>
            </a:extLst>
          </p:cNvPr>
          <p:cNvSpPr/>
          <p:nvPr/>
        </p:nvSpPr>
        <p:spPr>
          <a:xfrm rot="10800000">
            <a:off x="8946354" y="4769578"/>
            <a:ext cx="395292" cy="25194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FF196720-DC35-4E0E-A1BC-2CEEEDEA9822}"/>
              </a:ext>
            </a:extLst>
          </p:cNvPr>
          <p:cNvSpPr/>
          <p:nvPr/>
        </p:nvSpPr>
        <p:spPr>
          <a:xfrm rot="10800000">
            <a:off x="8946350" y="6246084"/>
            <a:ext cx="395292" cy="25194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93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58247-2292-C650-11D0-75146EDF8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5F27C4-F6C1-BCB0-17AF-5654B337E6D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A815B8D4-9CDD-2A09-1DD4-269C01AC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C1DABD5-0276-0A74-345D-E3C0B9A1A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572812-CE70-BF80-66FA-9DC4D1F80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B1DB5193-3C03-96D1-41FC-A80C1073F8A3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3EFAFFDB-CDFA-F5B9-3B67-2C7EA010D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31CD46-0B93-BEEB-F315-02E33A38E1B1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3-2.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자연어 처리</a:t>
            </a:r>
            <a:r>
              <a:rPr lang="ko-KR" altLang="en-US" sz="45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_ </a:t>
            </a:r>
            <a:r>
              <a:rPr lang="ko-KR" altLang="en-US" sz="4500" b="0" i="0" u="none" strike="noStrike" dirty="0">
                <a:solidFill>
                  <a:schemeClr val="tx2"/>
                </a:solidFill>
                <a:ea typeface="Cafe24 Dangdanghae"/>
              </a:rPr>
              <a:t>어간 추출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, </a:t>
            </a:r>
            <a:r>
              <a:rPr lang="ko-KR" altLang="en-US" sz="4500" b="0" i="0" u="none" strike="noStrike" dirty="0" err="1">
                <a:solidFill>
                  <a:schemeClr val="tx2"/>
                </a:solidFill>
                <a:ea typeface="Cafe24 Dangdanghae"/>
              </a:rPr>
              <a:t>최빈</a:t>
            </a:r>
            <a:r>
              <a:rPr lang="ko-KR" altLang="en-US" sz="4500" b="0" i="0" u="none" strike="noStrike" dirty="0">
                <a:solidFill>
                  <a:schemeClr val="tx2"/>
                </a:solidFill>
                <a:ea typeface="Cafe24 Dangdanghae"/>
              </a:rPr>
              <a:t> 단어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, </a:t>
            </a:r>
            <a:r>
              <a:rPr lang="ko-KR" altLang="en-US" sz="4500" dirty="0">
                <a:solidFill>
                  <a:schemeClr val="tx2"/>
                </a:solidFill>
                <a:ea typeface="Cafe24 Dangdanghae"/>
              </a:rPr>
              <a:t>단어 출현 위치</a:t>
            </a:r>
            <a:endParaRPr lang="ko-KR" altLang="ko-KR" sz="45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6CF164C-BAF4-47A0-B396-5FFBB6D8B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2937500"/>
            <a:ext cx="4987189" cy="8947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350851-7F04-4FC8-A19E-85177B2767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224" y="4240357"/>
            <a:ext cx="5500822" cy="9775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14CDB08-6124-4301-9E24-F913650DD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5626057"/>
            <a:ext cx="5103171" cy="120951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0BFCCC4-6C5A-438E-8034-BEADBF02BA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7243720"/>
            <a:ext cx="3877085" cy="11763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FA0FB5B-3DB5-4851-B5FB-33E76289B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2975" y="2101669"/>
            <a:ext cx="10119787" cy="334663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896FBB3-079B-4BD2-BB1D-99BAB51D53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29804" y="5600700"/>
            <a:ext cx="5103171" cy="41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68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58247-2292-C650-11D0-75146EDF8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5F27C4-F6C1-BCB0-17AF-5654B337E6D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A815B8D4-9CDD-2A09-1DD4-269C01AC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C1DABD5-0276-0A74-345D-E3C0B9A1A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572812-CE70-BF80-66FA-9DC4D1F80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B1DB5193-3C03-96D1-41FC-A80C1073F8A3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3EFAFFDB-CDFA-F5B9-3B67-2C7EA010D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31CD46-0B93-BEEB-F315-02E33A38E1B1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3-2.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자연어 처리</a:t>
            </a:r>
            <a:r>
              <a:rPr lang="ko-KR" altLang="en-US" sz="45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_ </a:t>
            </a:r>
            <a:r>
              <a:rPr lang="ko-KR" altLang="en-US" sz="4500" b="0" i="0" u="none" strike="noStrike" dirty="0">
                <a:solidFill>
                  <a:schemeClr val="tx2"/>
                </a:solidFill>
                <a:ea typeface="Cafe24 Dangdanghae"/>
              </a:rPr>
              <a:t>한글 형태소 분석을 통한 </a:t>
            </a:r>
            <a:r>
              <a:rPr lang="ko-KR" altLang="en-US" sz="4500" dirty="0">
                <a:solidFill>
                  <a:schemeClr val="tx2"/>
                </a:solidFill>
                <a:ea typeface="Cafe24 Dangdanghae"/>
              </a:rPr>
              <a:t>시각화</a:t>
            </a:r>
            <a:endParaRPr lang="ko-KR" altLang="ko-KR" sz="45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85B340-78CC-461A-BC2F-663C317C4CA0}"/>
              </a:ext>
            </a:extLst>
          </p:cNvPr>
          <p:cNvSpPr txBox="1"/>
          <p:nvPr/>
        </p:nvSpPr>
        <p:spPr>
          <a:xfrm>
            <a:off x="950843" y="1866900"/>
            <a:ext cx="7507357" cy="57442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3000" dirty="0" err="1">
                <a:solidFill>
                  <a:srgbClr val="657EA7"/>
                </a:solidFill>
                <a:ea typeface="Cafe24 Dangdanghae"/>
              </a:rPr>
              <a:t>Hannanum</a:t>
            </a: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en-US" altLang="ko-KR" sz="3000" dirty="0" err="1">
                <a:solidFill>
                  <a:srgbClr val="657EA7"/>
                </a:solidFill>
                <a:ea typeface="Cafe24 Dangdanghae"/>
              </a:rPr>
              <a:t>Kkma</a:t>
            </a: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en-US" altLang="ko-KR" sz="3000" dirty="0" err="1">
                <a:solidFill>
                  <a:srgbClr val="657EA7"/>
                </a:solidFill>
                <a:ea typeface="Cafe24 Dangdanghae"/>
              </a:rPr>
              <a:t>Komoran</a:t>
            </a: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en-US" altLang="ko-KR" sz="3000" dirty="0" err="1">
                <a:solidFill>
                  <a:srgbClr val="657EA7"/>
                </a:solidFill>
                <a:ea typeface="Cafe24 Dangdanghae"/>
              </a:rPr>
              <a:t>Okt</a:t>
            </a: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  </a:t>
            </a:r>
            <a:r>
              <a:rPr lang="ko-KR" altLang="en-US" sz="3000" dirty="0">
                <a:solidFill>
                  <a:srgbClr val="657EA7"/>
                </a:solidFill>
                <a:ea typeface="Cafe24 Dangdanghae"/>
              </a:rPr>
              <a:t>중 </a:t>
            </a:r>
            <a:r>
              <a:rPr lang="en-US" altLang="ko-KR" sz="3000" dirty="0" err="1">
                <a:solidFill>
                  <a:srgbClr val="657EA7"/>
                </a:solidFill>
                <a:ea typeface="Cafe24 Dangdanghae"/>
              </a:rPr>
              <a:t>Kkma</a:t>
            </a: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 </a:t>
            </a:r>
            <a:r>
              <a:rPr lang="ko-KR" altLang="en-US" sz="3000" dirty="0">
                <a:solidFill>
                  <a:srgbClr val="657EA7"/>
                </a:solidFill>
                <a:ea typeface="Cafe24 Dangdanghae"/>
              </a:rPr>
              <a:t>사용</a:t>
            </a:r>
            <a:endParaRPr lang="ko-KR" sz="30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831BEE-7B7F-4B6E-AE4B-1EACD08E0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076" y="6151561"/>
            <a:ext cx="6316107" cy="32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5E6670E-29FB-4C1B-8102-2A28F9D00F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843" y="2881782"/>
            <a:ext cx="9431066" cy="282932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5CF7EB5-0A61-4E01-ABA2-EF7C613E0B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4200" y="4018893"/>
            <a:ext cx="5725324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89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64A435-507B-7AD9-08EB-07D93B844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1B74737-73BB-5C43-D075-834B27B4635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E3D2CE11-9B01-51B9-46D2-D2B41D00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AB17204-7FC8-B058-BE00-A84E73C7D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23D1BEA-3C9D-74BC-5287-B7E09B78F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CE562CA-B9FD-AC4B-D980-A9AA37336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962400"/>
            <a:ext cx="15748000" cy="17145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CEAC9B03-03C1-3B40-7EB8-8B0E693FCEB8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D1AC1C9B-94FB-4E25-0F64-E66B60407B33}"/>
              </a:ext>
            </a:extLst>
          </p:cNvPr>
          <p:cNvSpPr txBox="1"/>
          <p:nvPr/>
        </p:nvSpPr>
        <p:spPr>
          <a:xfrm>
            <a:off x="6660356" y="4375150"/>
            <a:ext cx="4967288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5000" dirty="0">
                <a:solidFill>
                  <a:schemeClr val="tx2"/>
                </a:solidFill>
                <a:ea typeface="Cafe24 Dangdanghae"/>
              </a:rPr>
              <a:t>4.</a:t>
            </a:r>
            <a:r>
              <a:rPr lang="ko-KR" altLang="en-US" sz="5000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5000" dirty="0">
                <a:solidFill>
                  <a:schemeClr val="tx2"/>
                </a:solidFill>
                <a:ea typeface="Cafe24 Dangdanghae"/>
              </a:rPr>
              <a:t>RNN &amp; DNN </a:t>
            </a:r>
            <a:r>
              <a:rPr lang="ko-KR" altLang="en-US" sz="5000" dirty="0">
                <a:solidFill>
                  <a:schemeClr val="tx2"/>
                </a:solidFill>
                <a:ea typeface="Cafe24 Dangdanghae"/>
              </a:rPr>
              <a:t>분석</a:t>
            </a:r>
            <a:endParaRPr lang="en-US" altLang="ko-KR" sz="1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522359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DD08E9-FDEB-7418-52AF-1BA4ACBEA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C89074A-A212-05A4-4245-BB813916776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D4E87030-93BE-C598-71CB-B0BEFF3BA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D2F2B77-3FC4-D428-28CB-4D7EA92AD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A2A3DA6-C5C7-7BD7-0EB3-10BCE869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25A31378-3A68-5B4B-C534-BF504D695B99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4D1A0DF6-8CA1-AF20-AA89-D00FE2459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A94E42-5278-0FF0-8E40-50F0A7AC4972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4-1.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RNN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 _ </a:t>
            </a:r>
            <a:r>
              <a:rPr lang="ko-KR" altLang="en-US" sz="4500" b="0" i="0" u="none" strike="noStrike" dirty="0">
                <a:solidFill>
                  <a:schemeClr val="tx2"/>
                </a:solidFill>
                <a:ea typeface="Cafe24 Dangdanghae"/>
              </a:rPr>
              <a:t>뉴스 기사 자연어 처리 데이터</a:t>
            </a:r>
            <a:endParaRPr lang="ko-KR" altLang="ko-KR" sz="45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3FB0CB4-EDD4-4E11-9F96-F7E722DDA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3848" y="2705100"/>
            <a:ext cx="5601352" cy="230154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A0968C7-DE9A-4D50-BB92-4C4E66581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4400" y="5619758"/>
            <a:ext cx="7406563" cy="31813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40FB74-220D-467E-84B9-7DDFB3660B81}"/>
              </a:ext>
            </a:extLst>
          </p:cNvPr>
          <p:cNvSpPr txBox="1"/>
          <p:nvPr/>
        </p:nvSpPr>
        <p:spPr>
          <a:xfrm>
            <a:off x="1857268" y="2263464"/>
            <a:ext cx="4907522" cy="11235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500" dirty="0">
                <a:solidFill>
                  <a:srgbClr val="657EA7"/>
                </a:solidFill>
                <a:ea typeface="Cafe24 Dangdanghae"/>
              </a:rPr>
              <a:t>검색한 뉴스기사가 </a:t>
            </a:r>
            <a:r>
              <a:rPr lang="en-US" altLang="ko-KR" sz="2500" dirty="0">
                <a:solidFill>
                  <a:srgbClr val="657EA7"/>
                </a:solidFill>
                <a:ea typeface="Cafe24 Dangdanghae"/>
              </a:rPr>
              <a:t>encoding</a:t>
            </a:r>
            <a:r>
              <a:rPr lang="ko-KR" altLang="en-US" sz="2500" dirty="0">
                <a:solidFill>
                  <a:srgbClr val="657EA7"/>
                </a:solidFill>
                <a:ea typeface="Cafe24 Dangdanghae"/>
              </a:rPr>
              <a:t>된 값으로 </a:t>
            </a:r>
            <a:endParaRPr lang="en-US" altLang="ko-KR" sz="2500" dirty="0">
              <a:solidFill>
                <a:srgbClr val="657EA7"/>
              </a:solidFill>
              <a:ea typeface="Cafe24 Dangdanghae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500" dirty="0">
                <a:solidFill>
                  <a:srgbClr val="657EA7"/>
                </a:solidFill>
                <a:ea typeface="Cafe24 Dangdanghae"/>
              </a:rPr>
              <a:t>독립변수와 종속변수 분리</a:t>
            </a:r>
            <a:endParaRPr lang="en-US" altLang="ko-KR" sz="2500" dirty="0">
              <a:solidFill>
                <a:srgbClr val="657EA7"/>
              </a:solidFill>
              <a:ea typeface="Cafe24 Dangdanghae"/>
            </a:endParaRPr>
          </a:p>
          <a:p>
            <a:pPr lvl="0" algn="ctr">
              <a:lnSpc>
                <a:spcPct val="124499"/>
              </a:lnSpc>
            </a:pPr>
            <a:endParaRPr lang="en-US" altLang="ko-KR" sz="2500" dirty="0">
              <a:solidFill>
                <a:srgbClr val="657EA7"/>
              </a:solidFill>
              <a:ea typeface="Cafe24 Dangdanghae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500" b="0" i="0" u="none" strike="noStrike" dirty="0">
                <a:solidFill>
                  <a:srgbClr val="657EA7"/>
                </a:solidFill>
                <a:ea typeface="Cafe24 Dangdanghae"/>
              </a:rPr>
              <a:t>이후 종속변수 </a:t>
            </a:r>
            <a:r>
              <a:rPr lang="en-US" altLang="ko-KR" sz="2500" b="0" i="0" u="none" strike="noStrike" dirty="0">
                <a:solidFill>
                  <a:srgbClr val="657EA7"/>
                </a:solidFill>
                <a:ea typeface="Cafe24 Dangdanghae"/>
              </a:rPr>
              <a:t>-&gt; </a:t>
            </a:r>
            <a:r>
              <a:rPr lang="ko-KR" altLang="en-US" sz="2500" b="0" i="0" u="none" strike="noStrike" dirty="0">
                <a:solidFill>
                  <a:srgbClr val="657EA7"/>
                </a:solidFill>
                <a:ea typeface="Cafe24 Dangdanghae"/>
              </a:rPr>
              <a:t> </a:t>
            </a:r>
            <a:r>
              <a:rPr lang="en-US" altLang="ko-KR" sz="2500" b="0" i="0" u="none" strike="noStrike" dirty="0" err="1">
                <a:solidFill>
                  <a:srgbClr val="657EA7"/>
                </a:solidFill>
                <a:ea typeface="Cafe24 Dangdanghae"/>
              </a:rPr>
              <a:t>to_cateogirlcal</a:t>
            </a:r>
            <a:r>
              <a:rPr lang="ko-KR" altLang="en-US" sz="2500" b="0" i="0" u="none" strike="noStrike" dirty="0">
                <a:solidFill>
                  <a:srgbClr val="657EA7"/>
                </a:solidFill>
                <a:ea typeface="Cafe24 Dangdanghae"/>
              </a:rPr>
              <a:t>을 이용해 </a:t>
            </a:r>
            <a:r>
              <a:rPr lang="ko-KR" altLang="en-US" sz="2500" b="0" i="0" u="none" strike="noStrike" dirty="0" err="1">
                <a:solidFill>
                  <a:srgbClr val="657EA7"/>
                </a:solidFill>
                <a:ea typeface="Cafe24 Dangdanghae"/>
              </a:rPr>
              <a:t>원핫인코딩</a:t>
            </a:r>
            <a:endParaRPr lang="ko-KR" sz="25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59A017-63A3-47AD-8158-784E0AF99D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7095" y="5084042"/>
            <a:ext cx="5987868" cy="5928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DA3A8F-488E-4B13-94E6-7BC4C67432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8691" y="6186763"/>
            <a:ext cx="5572872" cy="78553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BF45EDC-6BE9-48AE-B64A-AE74714B6FEB}"/>
              </a:ext>
            </a:extLst>
          </p:cNvPr>
          <p:cNvGrpSpPr/>
          <p:nvPr/>
        </p:nvGrpSpPr>
        <p:grpSpPr>
          <a:xfrm>
            <a:off x="2580134" y="7413438"/>
            <a:ext cx="3899157" cy="974790"/>
            <a:chOff x="2046022" y="7534824"/>
            <a:chExt cx="2476846" cy="6192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C55F3EE-F5CD-4A88-B8FF-1E2892E30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57065" y="7534824"/>
              <a:ext cx="1933845" cy="39058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0597AB0-ED17-4669-BAB1-59C8518B6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46022" y="7925404"/>
              <a:ext cx="2476846" cy="228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8118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DD08E9-FDEB-7418-52AF-1BA4ACBEA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C89074A-A212-05A4-4245-BB813916776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D4E87030-93BE-C598-71CB-B0BEFF3BA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D2F2B77-3FC4-D428-28CB-4D7EA92AD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A2A3DA6-C5C7-7BD7-0EB3-10BCE869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25A31378-3A68-5B4B-C534-BF504D695B99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4D1A0DF6-8CA1-AF20-AA89-D00FE2459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A94E42-5278-0FF0-8E40-50F0A7AC4972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4-1.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RNN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 _ </a:t>
            </a:r>
            <a:r>
              <a:rPr lang="ko-KR" altLang="en-US" sz="4500" b="0" i="0" u="none" strike="noStrike" dirty="0">
                <a:solidFill>
                  <a:schemeClr val="tx2"/>
                </a:solidFill>
                <a:ea typeface="Cafe24 Dangdanghae"/>
              </a:rPr>
              <a:t>뉴스 기사 자연어 처리 데이터</a:t>
            </a:r>
            <a:endParaRPr lang="ko-KR" altLang="ko-KR" sz="45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40FB74-220D-467E-84B9-7DDFB3660B81}"/>
              </a:ext>
            </a:extLst>
          </p:cNvPr>
          <p:cNvSpPr txBox="1"/>
          <p:nvPr/>
        </p:nvSpPr>
        <p:spPr>
          <a:xfrm>
            <a:off x="1117600" y="1950116"/>
            <a:ext cx="4292600" cy="25618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1500" b="0" i="0" u="none" strike="noStrike" dirty="0">
                <a:solidFill>
                  <a:srgbClr val="657EA7"/>
                </a:solidFill>
                <a:ea typeface="Cafe24 Dangdanghae"/>
              </a:rPr>
              <a:t>이런 학습과정 설정 후 </a:t>
            </a:r>
            <a:r>
              <a:rPr lang="ko-KR" altLang="en-US" sz="1500" dirty="0">
                <a:solidFill>
                  <a:srgbClr val="657EA7"/>
                </a:solidFill>
                <a:ea typeface="Cafe24 Dangdanghae"/>
              </a:rPr>
              <a:t>정확도와 손실 정도</a:t>
            </a:r>
            <a:r>
              <a:rPr lang="en-US" altLang="ko-KR" sz="15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1500" dirty="0">
                <a:solidFill>
                  <a:srgbClr val="657EA7"/>
                </a:solidFill>
                <a:ea typeface="Cafe24 Dangdanghae"/>
              </a:rPr>
              <a:t>문맥 예측 확인</a:t>
            </a:r>
            <a:endParaRPr lang="ko-KR" sz="15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8BEC47E-B37F-410E-9B10-E3512277E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2998684"/>
            <a:ext cx="7467600" cy="4621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0764E4-692B-4106-8008-3F436DE97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290" y="4054246"/>
            <a:ext cx="8809910" cy="4470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3212B3-6B19-4B79-8AC6-24C22A118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6950" y="4307704"/>
            <a:ext cx="6877050" cy="373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96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766213-77A4-CD53-77D7-45D7449E6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1CD34A5-A9F0-5D0B-D55C-15465680C14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C82D86A4-1B9E-80DC-537E-A3B6C32E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52A1E6-0C00-B333-913D-CDB960D5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7E818A-8EBD-1861-6B87-AC7DD73E2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C1217FF8-7EB0-D46C-63DF-6C6E831909F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FA26071F-0993-B675-578A-BA658B8D8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D6FAAC-A9D7-B69B-406C-AD63722AA29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4-1.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5000" dirty="0">
                <a:solidFill>
                  <a:schemeClr val="tx2"/>
                </a:solidFill>
                <a:ea typeface="Cafe24 Dangdanghae"/>
              </a:rPr>
              <a:t>D</a:t>
            </a:r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NN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 _ </a:t>
            </a:r>
            <a:r>
              <a:rPr lang="en-US" altLang="ko-KR" sz="4500" dirty="0">
                <a:solidFill>
                  <a:schemeClr val="tx2"/>
                </a:solidFill>
                <a:ea typeface="Cafe24 Dangdanghae"/>
              </a:rPr>
              <a:t>data.go.kr </a:t>
            </a:r>
            <a:r>
              <a:rPr lang="ko-KR" altLang="en-US" sz="4500" dirty="0">
                <a:solidFill>
                  <a:schemeClr val="tx2"/>
                </a:solidFill>
                <a:ea typeface="Cafe24 Dangdanghae"/>
              </a:rPr>
              <a:t>서울시 금연구역 정보</a:t>
            </a:r>
            <a:endParaRPr lang="ko-KR" altLang="ko-KR" sz="45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C0E3B7-A7DC-4701-A30D-12CE3F1795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386" y="3944576"/>
            <a:ext cx="8183117" cy="36104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579052-C06D-43FC-BB03-8DDD10F83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8221" y="3762023"/>
            <a:ext cx="7373379" cy="1743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52BADD8-78AA-4B06-B7E3-8510773CE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8221" y="6794569"/>
            <a:ext cx="6688339" cy="13969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F2816C-DED2-44C2-96CE-AEC201C9F76A}"/>
              </a:ext>
            </a:extLst>
          </p:cNvPr>
          <p:cNvSpPr txBox="1"/>
          <p:nvPr/>
        </p:nvSpPr>
        <p:spPr>
          <a:xfrm>
            <a:off x="950843" y="1866900"/>
            <a:ext cx="6821557" cy="52298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3000" dirty="0">
                <a:solidFill>
                  <a:srgbClr val="657EA7"/>
                </a:solidFill>
                <a:ea typeface="Cafe24 Dangdanghae"/>
              </a:rPr>
              <a:t>특정 구역이 금연구역으로 지정될 가능성 예측</a:t>
            </a:r>
            <a:endParaRPr lang="ko-KR" sz="30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56E836-0C3F-42D8-9120-0EBF8DDA2FBC}"/>
              </a:ext>
            </a:extLst>
          </p:cNvPr>
          <p:cNvSpPr txBox="1"/>
          <p:nvPr/>
        </p:nvSpPr>
        <p:spPr>
          <a:xfrm>
            <a:off x="1117600" y="3371741"/>
            <a:ext cx="1639958" cy="4572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원 데이터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3B2D51-8657-4586-A132-B3BED437308E}"/>
              </a:ext>
            </a:extLst>
          </p:cNvPr>
          <p:cNvSpPr txBox="1"/>
          <p:nvPr/>
        </p:nvSpPr>
        <p:spPr>
          <a:xfrm>
            <a:off x="9238221" y="3104267"/>
            <a:ext cx="5513892" cy="471801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독립변수와 종속변수 분리 </a:t>
            </a:r>
            <a:r>
              <a:rPr lang="en-US" altLang="ko-KR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&amp; </a:t>
            </a:r>
            <a:r>
              <a:rPr lang="ko-KR" altLang="en-US" sz="2700" dirty="0" err="1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라벨인코딩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FC576F-2F7B-46B5-83DE-DB398CCDC181}"/>
              </a:ext>
            </a:extLst>
          </p:cNvPr>
          <p:cNvSpPr txBox="1"/>
          <p:nvPr/>
        </p:nvSpPr>
        <p:spPr>
          <a:xfrm>
            <a:off x="9348440" y="6151661"/>
            <a:ext cx="4140347" cy="456953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en-US" altLang="ko-KR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train </a:t>
            </a: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데이터와 </a:t>
            </a:r>
            <a:r>
              <a:rPr lang="en-US" altLang="ko-KR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test </a:t>
            </a: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데이터 분리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106477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766213-77A4-CD53-77D7-45D7449E6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1CD34A5-A9F0-5D0B-D55C-15465680C14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C82D86A4-1B9E-80DC-537E-A3B6C32E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52A1E6-0C00-B333-913D-CDB960D5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7E818A-8EBD-1861-6B87-AC7DD73E2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C1217FF8-7EB0-D46C-63DF-6C6E831909F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FA26071F-0993-B675-578A-BA658B8D8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D6FAAC-A9D7-B69B-406C-AD63722AA29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4-1.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5000" dirty="0">
                <a:solidFill>
                  <a:schemeClr val="tx2"/>
                </a:solidFill>
                <a:ea typeface="Cafe24 Dangdanghae"/>
              </a:rPr>
              <a:t>D</a:t>
            </a:r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NN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 _ </a:t>
            </a:r>
            <a:r>
              <a:rPr lang="en-US" altLang="ko-KR" sz="4500" dirty="0">
                <a:solidFill>
                  <a:schemeClr val="tx2"/>
                </a:solidFill>
                <a:ea typeface="Cafe24 Dangdanghae"/>
              </a:rPr>
              <a:t>data.go.kr </a:t>
            </a:r>
            <a:r>
              <a:rPr lang="ko-KR" altLang="en-US" sz="4500" dirty="0">
                <a:solidFill>
                  <a:schemeClr val="tx2"/>
                </a:solidFill>
                <a:ea typeface="Cafe24 Dangdanghae"/>
              </a:rPr>
              <a:t>서울시 금연구역 정보</a:t>
            </a:r>
            <a:endParaRPr lang="ko-KR" altLang="ko-KR" sz="45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42EC77-23C1-4C8B-BAAC-1A726D445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609" y="4562824"/>
            <a:ext cx="6511956" cy="17384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AB7CD1-2A6B-4D25-BA9E-78FA5F7D86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3695700"/>
            <a:ext cx="7775059" cy="37387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8164E1B-6A36-4E11-9E3B-22EBA285AD45}"/>
              </a:ext>
            </a:extLst>
          </p:cNvPr>
          <p:cNvSpPr txBox="1"/>
          <p:nvPr/>
        </p:nvSpPr>
        <p:spPr>
          <a:xfrm>
            <a:off x="1387162" y="3911892"/>
            <a:ext cx="1639958" cy="4572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모델 생성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2270576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766213-77A4-CD53-77D7-45D7449E6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1CD34A5-A9F0-5D0B-D55C-15465680C14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C82D86A4-1B9E-80DC-537E-A3B6C32E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52A1E6-0C00-B333-913D-CDB960D5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7E818A-8EBD-1861-6B87-AC7DD73E2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C1217FF8-7EB0-D46C-63DF-6C6E831909F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FA26071F-0993-B675-578A-BA658B8D8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D6FAAC-A9D7-B69B-406C-AD63722AA29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4-1.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5000" dirty="0">
                <a:solidFill>
                  <a:schemeClr val="tx2"/>
                </a:solidFill>
                <a:ea typeface="Cafe24 Dangdanghae"/>
              </a:rPr>
              <a:t>D</a:t>
            </a:r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NN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 _ </a:t>
            </a:r>
            <a:r>
              <a:rPr lang="en-US" altLang="ko-KR" sz="4500" dirty="0">
                <a:solidFill>
                  <a:schemeClr val="tx2"/>
                </a:solidFill>
                <a:ea typeface="Cafe24 Dangdanghae"/>
              </a:rPr>
              <a:t>data.go.kr </a:t>
            </a:r>
            <a:r>
              <a:rPr lang="ko-KR" altLang="en-US" sz="4500" dirty="0">
                <a:solidFill>
                  <a:schemeClr val="tx2"/>
                </a:solidFill>
                <a:ea typeface="Cafe24 Dangdanghae"/>
              </a:rPr>
              <a:t>서울시 금연구역 정보</a:t>
            </a:r>
            <a:endParaRPr lang="ko-KR" altLang="ko-KR" sz="45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FE69B0-CEF6-4E7F-AE44-A3B036958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" y="4533900"/>
            <a:ext cx="10215891" cy="43168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E14329-3182-43A2-B5E4-A1B6A57F37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2120" y="3611098"/>
            <a:ext cx="8742968" cy="4656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9208BB-707C-4055-890A-0F5DB1F5AB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00808" y="2905182"/>
            <a:ext cx="4420217" cy="59444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9DF15F-C6AC-4BB0-A06C-457CBB9FD37A}"/>
              </a:ext>
            </a:extLst>
          </p:cNvPr>
          <p:cNvSpPr txBox="1"/>
          <p:nvPr/>
        </p:nvSpPr>
        <p:spPr>
          <a:xfrm>
            <a:off x="1117600" y="2705100"/>
            <a:ext cx="2692400" cy="455026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정확도와 손실 정도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243A05-DCD3-4243-90C0-0322EE5A4727}"/>
              </a:ext>
            </a:extLst>
          </p:cNvPr>
          <p:cNvSpPr txBox="1"/>
          <p:nvPr/>
        </p:nvSpPr>
        <p:spPr>
          <a:xfrm>
            <a:off x="11887200" y="2256424"/>
            <a:ext cx="990600" cy="455026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예측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1335003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119429-8B8A-2C61-79EC-249BE75FE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8776CE6-732D-4139-032E-78690E646DC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6F14CB01-D969-11D2-9A77-14E44C5B8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99F8CBD-DCDB-E130-6E13-685DEDBA3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948AECE-9716-2426-3FA6-63F234960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53B68AE-AB9E-A7E7-C211-1594F2A14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76F770E9-87BC-D202-87A1-C982984DB07F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DB8DEDEB-010A-5CF0-85BE-5808CAE18BB1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1-1.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연구 배경 및 목적과 필요성</a:t>
            </a:r>
            <a:endParaRPr lang="ko-KR" altLang="ko-KR" sz="5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  <p:pic>
        <p:nvPicPr>
          <p:cNvPr id="23" name="Picture 9">
            <a:extLst>
              <a:ext uri="{FF2B5EF4-FFF2-40B4-BE49-F238E27FC236}">
                <a16:creationId xmlns:a16="http://schemas.microsoft.com/office/drawing/2014/main" id="{34A02B86-686C-7EC5-5277-8263D892AF61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784279"/>
            <a:ext cx="7626350" cy="5156200"/>
          </a:xfrm>
          <a:prstGeom prst="rect">
            <a:avLst/>
          </a:prstGeom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41B39A9C-ABD5-42A2-B144-F101D17EA986}"/>
              </a:ext>
            </a:extLst>
          </p:cNvPr>
          <p:cNvSpPr txBox="1"/>
          <p:nvPr/>
        </p:nvSpPr>
        <p:spPr>
          <a:xfrm>
            <a:off x="1260061" y="2317315"/>
            <a:ext cx="5369339" cy="12732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657EA7"/>
                </a:solidFill>
                <a:latin typeface="Cafe24 Dangdanghae" panose="020B0600000101010101" charset="-127"/>
                <a:ea typeface="Cafe24 Dangdanghae" panose="020B0600000101010101" charset="-127"/>
              </a:rPr>
              <a:t>연구 배경 </a:t>
            </a:r>
            <a:r>
              <a:rPr lang="en-US" altLang="ko-KR" sz="4000" dirty="0">
                <a:solidFill>
                  <a:srgbClr val="657EA7"/>
                </a:solidFill>
                <a:latin typeface="Cafe24 Dangdanghae" panose="020B0600000101010101" charset="-127"/>
                <a:ea typeface="Cafe24 Dangdanghae" panose="020B0600000101010101" charset="-127"/>
              </a:rPr>
              <a:t>: </a:t>
            </a:r>
          </a:p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657EA7"/>
                </a:solidFill>
                <a:latin typeface="Cafe24 Dangdanghae" panose="020B0600000101010101" charset="-127"/>
                <a:ea typeface="Cafe24 Dangdanghae" panose="020B0600000101010101" charset="-127"/>
              </a:rPr>
              <a:t>법적 금연 구역의 지정 기준</a:t>
            </a:r>
            <a:endParaRPr lang="ko-KR" sz="4000" b="0" i="0" u="none" strike="noStrike" dirty="0">
              <a:solidFill>
                <a:srgbClr val="657EA7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26" name="Picture 17">
            <a:extLst>
              <a:ext uri="{FF2B5EF4-FFF2-40B4-BE49-F238E27FC236}">
                <a16:creationId xmlns:a16="http://schemas.microsoft.com/office/drawing/2014/main" id="{1EBEFDC7-32DA-95EF-B187-DE4A065B10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417" y="4114800"/>
            <a:ext cx="2184079" cy="2184079"/>
          </a:xfrm>
          <a:prstGeom prst="rect">
            <a:avLst/>
          </a:prstGeom>
        </p:spPr>
      </p:pic>
      <p:sp>
        <p:nvSpPr>
          <p:cNvPr id="27" name="TextBox 18">
            <a:extLst>
              <a:ext uri="{FF2B5EF4-FFF2-40B4-BE49-F238E27FC236}">
                <a16:creationId xmlns:a16="http://schemas.microsoft.com/office/drawing/2014/main" id="{7B48FA31-5A1B-ABBD-386C-A0B64278D04B}"/>
              </a:ext>
            </a:extLst>
          </p:cNvPr>
          <p:cNvSpPr txBox="1"/>
          <p:nvPr/>
        </p:nvSpPr>
        <p:spPr>
          <a:xfrm>
            <a:off x="1143417" y="4431080"/>
            <a:ext cx="2179455" cy="118514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800" b="0" i="0" u="none" strike="noStrike" dirty="0">
                <a:solidFill>
                  <a:srgbClr val="FFFFFF"/>
                </a:solidFill>
                <a:ea typeface="Cafe24 Dangdanghae"/>
              </a:rPr>
              <a:t>실내</a:t>
            </a:r>
          </a:p>
          <a:p>
            <a:pPr lvl="0" algn="ctr">
              <a:lnSpc>
                <a:spcPct val="132800"/>
              </a:lnSpc>
            </a:pPr>
            <a:r>
              <a:rPr lang="ko-KR" sz="2800" b="0" i="0" u="none" strike="noStrike" dirty="0">
                <a:solidFill>
                  <a:srgbClr val="FFFFFF"/>
                </a:solidFill>
                <a:ea typeface="Cafe24 Dangdanghae"/>
              </a:rPr>
              <a:t>금연구역</a:t>
            </a: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ECB31441-FC66-8573-C51A-CA75DCC1C4C0}"/>
              </a:ext>
            </a:extLst>
          </p:cNvPr>
          <p:cNvSpPr txBox="1"/>
          <p:nvPr/>
        </p:nvSpPr>
        <p:spPr>
          <a:xfrm>
            <a:off x="3532848" y="4089079"/>
            <a:ext cx="3096552" cy="146274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- </a:t>
            </a:r>
            <a:r>
              <a:rPr 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공공기관</a:t>
            </a:r>
          </a:p>
          <a:p>
            <a:pPr lvl="0" algn="l">
              <a:lnSpc>
                <a:spcPct val="132800"/>
              </a:lnSpc>
            </a:pPr>
            <a:r>
              <a:rPr lang="en-US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- </a:t>
            </a:r>
            <a:r>
              <a:rPr 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학교</a:t>
            </a:r>
          </a:p>
          <a:p>
            <a:pPr lvl="0" algn="l">
              <a:lnSpc>
                <a:spcPct val="132800"/>
              </a:lnSpc>
            </a:pPr>
            <a:r>
              <a:rPr lang="en-US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- </a:t>
            </a:r>
            <a:r>
              <a:rPr 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의료기관</a:t>
            </a:r>
          </a:p>
          <a:p>
            <a:pPr lvl="0" algn="l">
              <a:lnSpc>
                <a:spcPct val="132800"/>
              </a:lnSpc>
            </a:pPr>
            <a:r>
              <a:rPr lang="en-US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- </a:t>
            </a:r>
            <a:r>
              <a:rPr 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음식점</a:t>
            </a:r>
          </a:p>
        </p:txBody>
      </p:sp>
      <p:pic>
        <p:nvPicPr>
          <p:cNvPr id="37" name="Picture 17">
            <a:extLst>
              <a:ext uri="{FF2B5EF4-FFF2-40B4-BE49-F238E27FC236}">
                <a16:creationId xmlns:a16="http://schemas.microsoft.com/office/drawing/2014/main" id="{048BD592-AAD2-B2A3-B1A3-717F684FCA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4485" y="6400799"/>
            <a:ext cx="2184080" cy="2184080"/>
          </a:xfrm>
          <a:prstGeom prst="rect">
            <a:avLst/>
          </a:prstGeom>
        </p:spPr>
      </p:pic>
      <p:sp>
        <p:nvSpPr>
          <p:cNvPr id="31" name="TextBox 22">
            <a:extLst>
              <a:ext uri="{FF2B5EF4-FFF2-40B4-BE49-F238E27FC236}">
                <a16:creationId xmlns:a16="http://schemas.microsoft.com/office/drawing/2014/main" id="{69A479F0-840D-D55B-3FE2-91EC8804D891}"/>
              </a:ext>
            </a:extLst>
          </p:cNvPr>
          <p:cNvSpPr txBox="1"/>
          <p:nvPr/>
        </p:nvSpPr>
        <p:spPr>
          <a:xfrm>
            <a:off x="2514600" y="6514116"/>
            <a:ext cx="3290087" cy="16722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32800"/>
              </a:lnSpc>
            </a:pPr>
            <a:r>
              <a:rPr 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버스정류소</a:t>
            </a:r>
            <a:r>
              <a:rPr lang="ko-KR" altLang="en-US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 </a:t>
            </a:r>
            <a:r>
              <a:rPr lang="en-US" alt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-</a:t>
            </a:r>
            <a:endParaRPr lang="ko-KR" sz="25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a typeface="Pretendard Regular"/>
            </a:endParaRPr>
          </a:p>
          <a:p>
            <a:pPr lvl="0" algn="r">
              <a:lnSpc>
                <a:spcPct val="132800"/>
              </a:lnSpc>
            </a:pPr>
            <a:r>
              <a:rPr 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공원</a:t>
            </a:r>
            <a:r>
              <a:rPr lang="ko-KR" altLang="en-US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 </a:t>
            </a:r>
            <a:r>
              <a:rPr lang="en-US" alt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-</a:t>
            </a:r>
            <a:endParaRPr lang="ko-KR" sz="25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a typeface="Pretendard Regular"/>
            </a:endParaRPr>
          </a:p>
          <a:p>
            <a:pPr lvl="0" algn="r">
              <a:lnSpc>
                <a:spcPct val="132800"/>
              </a:lnSpc>
            </a:pPr>
            <a:r>
              <a:rPr 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학교</a:t>
            </a:r>
            <a:r>
              <a:rPr lang="en-US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주변</a:t>
            </a:r>
            <a:r>
              <a:rPr lang="ko-KR" altLang="en-US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 </a:t>
            </a:r>
            <a:r>
              <a:rPr lang="en-US" alt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-</a:t>
            </a:r>
            <a:endParaRPr lang="ko-KR" sz="25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a typeface="Pretendard Regular"/>
            </a:endParaRPr>
          </a:p>
          <a:p>
            <a:pPr lvl="0" algn="r">
              <a:lnSpc>
                <a:spcPct val="132800"/>
              </a:lnSpc>
            </a:pPr>
            <a:r>
              <a:rPr 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광장</a:t>
            </a:r>
            <a:r>
              <a:rPr lang="ko-KR" altLang="en-US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 </a:t>
            </a:r>
            <a:r>
              <a:rPr lang="en-US" alt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-</a:t>
            </a:r>
            <a:endParaRPr lang="ko-KR" sz="25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a typeface="Pretendard Regular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8A4DEF28-F81F-BB6D-1ABB-BEDA6F845DDE}"/>
              </a:ext>
            </a:extLst>
          </p:cNvPr>
          <p:cNvSpPr txBox="1"/>
          <p:nvPr/>
        </p:nvSpPr>
        <p:spPr>
          <a:xfrm>
            <a:off x="5913929" y="6718299"/>
            <a:ext cx="2315671" cy="13549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800" b="0" i="0" u="none" strike="noStrike" dirty="0">
                <a:solidFill>
                  <a:srgbClr val="FFFFFF"/>
                </a:solidFill>
                <a:ea typeface="Cafe24 Dangdanghae"/>
              </a:rPr>
              <a:t>실외</a:t>
            </a:r>
          </a:p>
          <a:p>
            <a:pPr lvl="0" algn="ctr">
              <a:lnSpc>
                <a:spcPct val="132800"/>
              </a:lnSpc>
            </a:pPr>
            <a:r>
              <a:rPr lang="ko-KR" sz="2800" b="0" i="0" u="none" strike="noStrike" dirty="0">
                <a:solidFill>
                  <a:srgbClr val="FFFFFF"/>
                </a:solidFill>
                <a:ea typeface="Cafe24 Dangdanghae"/>
              </a:rPr>
              <a:t>금연구역</a:t>
            </a:r>
          </a:p>
        </p:txBody>
      </p:sp>
      <p:pic>
        <p:nvPicPr>
          <p:cNvPr id="42" name="Picture 9">
            <a:extLst>
              <a:ext uri="{FF2B5EF4-FFF2-40B4-BE49-F238E27FC236}">
                <a16:creationId xmlns:a16="http://schemas.microsoft.com/office/drawing/2014/main" id="{088DD9FD-453B-29F7-31C3-89C8E26CD07D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036050" y="3784279"/>
            <a:ext cx="7626350" cy="5156200"/>
          </a:xfrm>
          <a:prstGeom prst="rect">
            <a:avLst/>
          </a:prstGeom>
        </p:spPr>
      </p:pic>
      <p:sp>
        <p:nvSpPr>
          <p:cNvPr id="40" name="TextBox 10">
            <a:extLst>
              <a:ext uri="{FF2B5EF4-FFF2-40B4-BE49-F238E27FC236}">
                <a16:creationId xmlns:a16="http://schemas.microsoft.com/office/drawing/2014/main" id="{BA080597-DB46-5ED5-D527-89E51A0A5991}"/>
              </a:ext>
            </a:extLst>
          </p:cNvPr>
          <p:cNvSpPr txBox="1"/>
          <p:nvPr/>
        </p:nvSpPr>
        <p:spPr>
          <a:xfrm>
            <a:off x="10896600" y="4699977"/>
            <a:ext cx="3985665" cy="312290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- </a:t>
            </a:r>
            <a:r>
              <a:rPr lang="ko-KR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흡연자</a:t>
            </a:r>
            <a:r>
              <a:rPr lang="en-US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권리</a:t>
            </a:r>
            <a:r>
              <a:rPr lang="en-US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고려</a:t>
            </a:r>
          </a:p>
          <a:p>
            <a:pPr lvl="0" algn="l">
              <a:lnSpc>
                <a:spcPct val="132800"/>
              </a:lnSpc>
            </a:pPr>
            <a:r>
              <a:rPr lang="en-US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- </a:t>
            </a:r>
            <a:r>
              <a:rPr lang="ko-KR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간접흡연</a:t>
            </a:r>
            <a:r>
              <a:rPr lang="en-US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피해</a:t>
            </a:r>
            <a:r>
              <a:rPr lang="en-US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최소화</a:t>
            </a:r>
          </a:p>
          <a:p>
            <a:pPr lvl="0" algn="l">
              <a:lnSpc>
                <a:spcPct val="132800"/>
              </a:lnSpc>
            </a:pPr>
            <a:r>
              <a:rPr lang="en-US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- </a:t>
            </a:r>
            <a:r>
              <a:rPr lang="ko-KR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법적</a:t>
            </a:r>
            <a:r>
              <a:rPr lang="en-US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요건</a:t>
            </a:r>
            <a:r>
              <a:rPr lang="en-US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충족</a:t>
            </a:r>
          </a:p>
          <a:p>
            <a:pPr lvl="0" algn="l">
              <a:lnSpc>
                <a:spcPct val="132800"/>
              </a:lnSpc>
            </a:pPr>
            <a:r>
              <a:rPr lang="en-US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- </a:t>
            </a:r>
            <a:r>
              <a:rPr lang="ko-KR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분쟁</a:t>
            </a:r>
            <a:r>
              <a:rPr lang="en-US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예방</a:t>
            </a:r>
            <a:r>
              <a:rPr lang="en-US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효과</a:t>
            </a:r>
          </a:p>
          <a:p>
            <a:pPr lvl="0" algn="l">
              <a:lnSpc>
                <a:spcPct val="132800"/>
              </a:lnSpc>
            </a:pPr>
            <a:r>
              <a:rPr lang="en-US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- </a:t>
            </a:r>
            <a:r>
              <a:rPr lang="ko-KR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쾌적한</a:t>
            </a:r>
            <a:r>
              <a:rPr lang="en-US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환경</a:t>
            </a:r>
            <a:r>
              <a:rPr lang="en-US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유지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FCA923DF-EEC3-423A-AEF8-0E80C85EA8A1}"/>
              </a:ext>
            </a:extLst>
          </p:cNvPr>
          <p:cNvSpPr txBox="1"/>
          <p:nvPr/>
        </p:nvSpPr>
        <p:spPr>
          <a:xfrm>
            <a:off x="9302970" y="2309145"/>
            <a:ext cx="5369339" cy="12732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657EA7"/>
                </a:solidFill>
                <a:latin typeface="Cafe24 Dangdanghae" panose="020B0600000101010101" charset="-127"/>
                <a:ea typeface="Cafe24 Dangdanghae" panose="020B0600000101010101" charset="-127"/>
              </a:rPr>
              <a:t>목적 </a:t>
            </a:r>
            <a:r>
              <a:rPr lang="en-US" altLang="ko-KR" sz="4000" dirty="0">
                <a:solidFill>
                  <a:srgbClr val="657EA7"/>
                </a:solidFill>
                <a:latin typeface="Cafe24 Dangdanghae" panose="020B0600000101010101" charset="-127"/>
                <a:ea typeface="Cafe24 Dangdanghae" panose="020B0600000101010101" charset="-127"/>
              </a:rPr>
              <a:t>:</a:t>
            </a:r>
          </a:p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657EA7"/>
                </a:solidFill>
                <a:latin typeface="Cafe24 Dangdanghae" panose="020B0600000101010101" charset="-127"/>
                <a:ea typeface="Cafe24 Dangdanghae" panose="020B0600000101010101" charset="-127"/>
              </a:rPr>
              <a:t>흡연구역의 필요성</a:t>
            </a:r>
            <a:endParaRPr lang="ko-KR" sz="4000" b="0" i="0" u="none" strike="noStrike" dirty="0">
              <a:solidFill>
                <a:srgbClr val="657EA7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753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766213-77A4-CD53-77D7-45D7449E6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1CD34A5-A9F0-5D0B-D55C-15465680C14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C82D86A4-1B9E-80DC-537E-A3B6C32E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52A1E6-0C00-B333-913D-CDB960D5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7E818A-8EBD-1861-6B87-AC7DD73E2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C1217FF8-7EB0-D46C-63DF-6C6E831909F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FA26071F-0993-B675-578A-BA658B8D8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D6FAAC-A9D7-B69B-406C-AD63722AA29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4-1.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5000" dirty="0">
                <a:solidFill>
                  <a:schemeClr val="tx2"/>
                </a:solidFill>
                <a:ea typeface="Cafe24 Dangdanghae"/>
              </a:rPr>
              <a:t>D</a:t>
            </a:r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NN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 _ </a:t>
            </a:r>
            <a:r>
              <a:rPr lang="en-US" altLang="ko-KR" sz="4500" dirty="0">
                <a:solidFill>
                  <a:schemeClr val="tx2"/>
                </a:solidFill>
                <a:ea typeface="Cafe24 Dangdanghae"/>
              </a:rPr>
              <a:t>data.go.kr </a:t>
            </a:r>
            <a:r>
              <a:rPr lang="ko-KR" altLang="en-US" sz="4500" dirty="0">
                <a:solidFill>
                  <a:schemeClr val="tx2"/>
                </a:solidFill>
                <a:ea typeface="Cafe24 Dangdanghae"/>
              </a:rPr>
              <a:t>흡연 단속 내역</a:t>
            </a:r>
            <a:endParaRPr lang="ko-KR" altLang="ko-KR" sz="45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665034B-806E-40E6-A53B-931E7B520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573" y="4190999"/>
            <a:ext cx="4929208" cy="26971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0C6B0C-6BDE-4D49-9A12-A1CF1D954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0784" y="3695700"/>
            <a:ext cx="9207613" cy="36877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F314286-C840-4DAD-A546-A9A0937DFCEB}"/>
              </a:ext>
            </a:extLst>
          </p:cNvPr>
          <p:cNvSpPr txBox="1"/>
          <p:nvPr/>
        </p:nvSpPr>
        <p:spPr>
          <a:xfrm>
            <a:off x="950843" y="1866900"/>
            <a:ext cx="7431157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3000">
                <a:solidFill>
                  <a:srgbClr val="657EA7"/>
                </a:solidFill>
                <a:ea typeface="Cafe24 Dangdanghae"/>
              </a:rPr>
              <a:t>흡연민원건수가 흡연단속건수에 영향을 미칠 가능성</a:t>
            </a:r>
            <a:endParaRPr lang="ko-KR" sz="30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1924474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766213-77A4-CD53-77D7-45D7449E6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1CD34A5-A9F0-5D0B-D55C-15465680C14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C82D86A4-1B9E-80DC-537E-A3B6C32E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52A1E6-0C00-B333-913D-CDB960D5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7E818A-8EBD-1861-6B87-AC7DD73E2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C1217FF8-7EB0-D46C-63DF-6C6E831909F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FA26071F-0993-B675-578A-BA658B8D8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D6FAAC-A9D7-B69B-406C-AD63722AA29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4-1.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5000" dirty="0">
                <a:solidFill>
                  <a:schemeClr val="tx2"/>
                </a:solidFill>
                <a:ea typeface="Cafe24 Dangdanghae"/>
              </a:rPr>
              <a:t>D</a:t>
            </a:r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NN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 _ </a:t>
            </a:r>
            <a:r>
              <a:rPr lang="en-US" altLang="ko-KR" sz="4500" dirty="0">
                <a:solidFill>
                  <a:schemeClr val="tx2"/>
                </a:solidFill>
                <a:ea typeface="Cafe24 Dangdanghae"/>
              </a:rPr>
              <a:t>data.go.kr </a:t>
            </a:r>
            <a:r>
              <a:rPr lang="ko-KR" altLang="en-US" sz="4500" dirty="0">
                <a:solidFill>
                  <a:schemeClr val="tx2"/>
                </a:solidFill>
                <a:ea typeface="Cafe24 Dangdanghae"/>
              </a:rPr>
              <a:t>흡연 단속 내역</a:t>
            </a:r>
            <a:endParaRPr lang="ko-KR" altLang="ko-KR" sz="45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48C043-EA89-41FD-B9F6-B39608510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134" y="3086100"/>
            <a:ext cx="5537813" cy="20325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40F586A-7EAF-4C69-B854-43F59D3F8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847942"/>
            <a:ext cx="6168904" cy="298094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E0BC8D-6C3C-4769-8EFC-9DEBA8A9C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030" y="3890583"/>
            <a:ext cx="9188431" cy="3914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1882A9-6E19-4CA7-91E3-7246AF639A68}"/>
              </a:ext>
            </a:extLst>
          </p:cNvPr>
          <p:cNvSpPr txBox="1"/>
          <p:nvPr/>
        </p:nvSpPr>
        <p:spPr>
          <a:xfrm>
            <a:off x="1127539" y="2421549"/>
            <a:ext cx="1625600" cy="470819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모델 생성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F21D51-8AC0-496D-9EC4-3C905009374F}"/>
              </a:ext>
            </a:extLst>
          </p:cNvPr>
          <p:cNvSpPr txBox="1"/>
          <p:nvPr/>
        </p:nvSpPr>
        <p:spPr>
          <a:xfrm>
            <a:off x="8214081" y="3226032"/>
            <a:ext cx="2682519" cy="470819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정확도와 손실 정도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3617168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85E386-101C-1440-9421-CA117DB3E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11C5742-24FF-1973-BF43-1C8C7647B90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AB7A298A-3707-8A3F-126A-533CDF5C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5F0E44D-665F-70FE-DDCE-9322427BC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45F7CD4-6E94-02BF-1F6E-3F8976D47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B52FFF-FFA3-DAD5-2F79-BECDA30DD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962400"/>
            <a:ext cx="15748000" cy="17145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D4B62294-1810-2726-31AF-B739E3B484E6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4911A5C0-C2BB-0328-E6FE-484776BFCD28}"/>
              </a:ext>
            </a:extLst>
          </p:cNvPr>
          <p:cNvSpPr txBox="1"/>
          <p:nvPr/>
        </p:nvSpPr>
        <p:spPr>
          <a:xfrm>
            <a:off x="7851378" y="4375150"/>
            <a:ext cx="1874044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5000" dirty="0">
                <a:solidFill>
                  <a:schemeClr val="tx2"/>
                </a:solidFill>
                <a:ea typeface="Cafe24 Dangdanghae"/>
              </a:rPr>
              <a:t>5. </a:t>
            </a:r>
            <a:r>
              <a:rPr lang="ko-KR" altLang="en-US" sz="5000" dirty="0">
                <a:solidFill>
                  <a:schemeClr val="tx2"/>
                </a:solidFill>
                <a:ea typeface="Cafe24 Dangdanghae"/>
              </a:rPr>
              <a:t>결론</a:t>
            </a:r>
            <a:endParaRPr lang="en-US" altLang="ko-KR" sz="1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371861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BD3AC7-E6BE-4AA7-90FC-C04C985EF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782747-E943-9A66-8580-4F7C92254F0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EC1CDBDD-EE4B-C4A9-8847-EF51C9A1F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942BFEB-B410-EF06-C4A6-43FA5F90F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8402CE4-FD04-1B34-80C4-AEC5A46C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BD8CEFB4-C0DF-37E9-D05D-53D4839801A5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sp>
        <p:nvSpPr>
          <p:cNvPr id="41" name="TextBox 15">
            <a:extLst>
              <a:ext uri="{FF2B5EF4-FFF2-40B4-BE49-F238E27FC236}">
                <a16:creationId xmlns:a16="http://schemas.microsoft.com/office/drawing/2014/main" id="{0A747D4E-C63D-B750-8247-C09A52D20230}"/>
              </a:ext>
            </a:extLst>
          </p:cNvPr>
          <p:cNvSpPr txBox="1"/>
          <p:nvPr/>
        </p:nvSpPr>
        <p:spPr>
          <a:xfrm>
            <a:off x="5241290" y="2408309"/>
            <a:ext cx="7175500" cy="25695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4500" b="0" i="0" u="none" strike="noStrike" dirty="0">
                <a:solidFill>
                  <a:srgbClr val="657EA7"/>
                </a:solidFill>
                <a:ea typeface="Cafe24 Dangdanghae"/>
              </a:rPr>
              <a:t>서울시 자치구별 </a:t>
            </a:r>
            <a:endParaRPr lang="en-US" altLang="ko-KR" sz="4500" b="0" i="0" u="none" strike="noStrike" dirty="0">
              <a:solidFill>
                <a:srgbClr val="657EA7"/>
              </a:solidFill>
              <a:ea typeface="Cafe24 Dangdanghae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4500" b="0" i="0" u="none" strike="noStrike" dirty="0">
                <a:solidFill>
                  <a:srgbClr val="657EA7"/>
                </a:solidFill>
                <a:ea typeface="Cafe24 Dangdanghae"/>
              </a:rPr>
              <a:t>흡연단속내역  및 흡연시설현황 </a:t>
            </a:r>
            <a:endParaRPr lang="en-US" altLang="ko-KR" sz="4500" b="0" i="0" u="none" strike="noStrike" dirty="0">
              <a:solidFill>
                <a:srgbClr val="657EA7"/>
              </a:solidFill>
              <a:ea typeface="Cafe24 Dangdanghae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4500" b="0" i="0" u="none" strike="noStrike" dirty="0">
                <a:solidFill>
                  <a:srgbClr val="657EA7"/>
                </a:solidFill>
                <a:ea typeface="Cafe24 Dangdanghae"/>
              </a:rPr>
              <a:t>파악 가능</a:t>
            </a:r>
            <a:endParaRPr lang="ko-KR" sz="45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DA6D5537-9184-2AEC-8ED1-C1F68AA64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BB541E-33DC-1445-184B-319A2244F22D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5-1.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최종 결과</a:t>
            </a:r>
            <a:endParaRPr lang="ko-KR" altLang="ko-KR" sz="54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89817BD8-EE68-4510-8923-EEF578DE601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8089900" y="5271172"/>
            <a:ext cx="1485900" cy="1485900"/>
          </a:xfrm>
          <a:prstGeom prst="rect">
            <a:avLst/>
          </a:prstGeom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B66261B0-869F-4201-8D2E-0BFB2CD93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" y="5981700"/>
            <a:ext cx="14770100" cy="254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B965577A-C0F2-4956-8B69-64B6B7D4A2C2}"/>
              </a:ext>
            </a:extLst>
          </p:cNvPr>
          <p:cNvSpPr txBox="1"/>
          <p:nvPr/>
        </p:nvSpPr>
        <p:spPr>
          <a:xfrm>
            <a:off x="8555990" y="5556481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800" b="0" i="0" u="none" strike="noStrike" dirty="0">
                <a:solidFill>
                  <a:srgbClr val="FFFFFF"/>
                </a:solidFill>
                <a:latin typeface="SB AggroOTF Light"/>
              </a:rPr>
              <a:t>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548C241-74B1-4CC4-8083-6AACB9AB85C0}"/>
              </a:ext>
            </a:extLst>
          </p:cNvPr>
          <p:cNvSpPr txBox="1"/>
          <p:nvPr/>
        </p:nvSpPr>
        <p:spPr>
          <a:xfrm>
            <a:off x="8267700" y="6134772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dirty="0">
                <a:solidFill>
                  <a:srgbClr val="FFFFFF"/>
                </a:solidFill>
                <a:latin typeface="SB AggroOTF Light"/>
              </a:rPr>
              <a:t>2</a:t>
            </a:r>
            <a:endParaRPr lang="en-US" sz="1800" b="0" i="0" u="none" strike="noStrike" dirty="0">
              <a:solidFill>
                <a:srgbClr val="FFFFFF"/>
              </a:solidFill>
              <a:latin typeface="SB AggroOTF Ligh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F84A7C2-2976-471E-97DC-4E6708C0ACBD}"/>
              </a:ext>
            </a:extLst>
          </p:cNvPr>
          <p:cNvSpPr txBox="1"/>
          <p:nvPr/>
        </p:nvSpPr>
        <p:spPr>
          <a:xfrm>
            <a:off x="8839200" y="6134772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dirty="0">
                <a:solidFill>
                  <a:srgbClr val="FFFFFF"/>
                </a:solidFill>
                <a:latin typeface="SB AggroOTF Light"/>
              </a:rPr>
              <a:t>3</a:t>
            </a:r>
            <a:endParaRPr lang="en-US" sz="1800" b="0" i="0" u="none" strike="noStrike" dirty="0">
              <a:solidFill>
                <a:srgbClr val="FFFFFF"/>
              </a:solidFill>
              <a:latin typeface="SB AggroOTF Light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7452738D-0FF2-4360-ABA5-3E94F91DCE0E}"/>
              </a:ext>
            </a:extLst>
          </p:cNvPr>
          <p:cNvSpPr txBox="1"/>
          <p:nvPr/>
        </p:nvSpPr>
        <p:spPr>
          <a:xfrm>
            <a:off x="1437406" y="6757072"/>
            <a:ext cx="6716864" cy="142475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4500" dirty="0">
                <a:solidFill>
                  <a:srgbClr val="657EA7"/>
                </a:solidFill>
                <a:ea typeface="Cafe24 Dangdanghae"/>
              </a:rPr>
              <a:t>금연구역으로 지정될 가능성이 높은 시설형태 예측 가능</a:t>
            </a:r>
            <a:endParaRPr lang="ko-KR" sz="45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C4E53ACE-E0CC-4861-9C60-717554C41586}"/>
              </a:ext>
            </a:extLst>
          </p:cNvPr>
          <p:cNvSpPr txBox="1"/>
          <p:nvPr/>
        </p:nvSpPr>
        <p:spPr>
          <a:xfrm>
            <a:off x="10158620" y="6757072"/>
            <a:ext cx="5425216" cy="16933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4500" b="0" i="0" u="none" strike="noStrike" dirty="0">
                <a:solidFill>
                  <a:srgbClr val="657EA7"/>
                </a:solidFill>
                <a:ea typeface="Cafe24 Dangdanghae"/>
              </a:rPr>
              <a:t>흡연민원에 대한 단속은 </a:t>
            </a:r>
            <a:r>
              <a:rPr lang="ko-KR" altLang="en-US" sz="4500" b="0" i="0" u="none" strike="noStrike" dirty="0" err="1">
                <a:solidFill>
                  <a:srgbClr val="657EA7"/>
                </a:solidFill>
                <a:ea typeface="Cafe24 Dangdanghae"/>
              </a:rPr>
              <a:t>연관짓기</a:t>
            </a:r>
            <a:r>
              <a:rPr lang="ko-KR" altLang="en-US" sz="4500" b="0" i="0" u="none" strike="noStrike" dirty="0">
                <a:solidFill>
                  <a:srgbClr val="657EA7"/>
                </a:solidFill>
                <a:ea typeface="Cafe24 Dangdanghae"/>
              </a:rPr>
              <a:t> 어려움</a:t>
            </a:r>
            <a:endParaRPr lang="ko-KR" sz="45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665F40-ED73-46AD-B4EE-4171ADB1BD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944" t="-448236" r="1" b="-36770"/>
          <a:stretch/>
        </p:blipFill>
        <p:spPr>
          <a:xfrm rot="5400000">
            <a:off x="7345887" y="7475013"/>
            <a:ext cx="3060910" cy="7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88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AA277-D7FE-2E31-06AF-FE6703368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B94A300-0014-6D21-DDA5-7B871D7FC79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5D461E68-E9FB-CDA7-62C3-C4818640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6F109DC-091C-1412-10FB-BF361109B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7BE8598-48B9-2C8F-4C01-B8B44CB0A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71444E29-98D6-DFFB-723D-B76BD0580B11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sp>
        <p:nvSpPr>
          <p:cNvPr id="41" name="TextBox 15">
            <a:extLst>
              <a:ext uri="{FF2B5EF4-FFF2-40B4-BE49-F238E27FC236}">
                <a16:creationId xmlns:a16="http://schemas.microsoft.com/office/drawing/2014/main" id="{19038C55-7316-5FEE-AE7D-85C635D6BD98}"/>
              </a:ext>
            </a:extLst>
          </p:cNvPr>
          <p:cNvSpPr txBox="1"/>
          <p:nvPr/>
        </p:nvSpPr>
        <p:spPr>
          <a:xfrm>
            <a:off x="2115344" y="2368550"/>
            <a:ext cx="13396912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3700" b="0" i="0" u="none" strike="noStrike" dirty="0">
                <a:solidFill>
                  <a:srgbClr val="657EA7"/>
                </a:solidFill>
                <a:ea typeface="Cafe24 Dangdanghae"/>
              </a:rPr>
              <a:t>흡연자와 비흡연자 권리의 균형 필요 </a:t>
            </a:r>
            <a:r>
              <a:rPr lang="en-US" altLang="ko-KR" sz="3700" b="0" i="0" u="none" strike="noStrike" dirty="0">
                <a:solidFill>
                  <a:srgbClr val="657EA7"/>
                </a:solidFill>
                <a:ea typeface="Cafe24 Dangdanghae"/>
              </a:rPr>
              <a:t>_ </a:t>
            </a:r>
            <a:r>
              <a:rPr lang="ko-KR" altLang="en-US" sz="3700" b="0" i="0" u="none" strike="noStrike" dirty="0">
                <a:solidFill>
                  <a:srgbClr val="657EA7"/>
                </a:solidFill>
                <a:ea typeface="Cafe24 Dangdanghae"/>
              </a:rPr>
              <a:t>효과적인 단속과 시민의식 병행 필요</a:t>
            </a:r>
            <a:endParaRPr lang="ko-KR" sz="37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799ECA4C-3311-A412-052D-A83B5C587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7829EA-F3C8-F0DC-21DB-03EE4E8A0746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5-2.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연구 시사점 및 향후 방향</a:t>
            </a:r>
            <a:endParaRPr lang="ko-KR" altLang="ko-KR" sz="54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B52FF49F-C63B-4E1E-84DC-66BED365F9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4254500"/>
            <a:ext cx="15748000" cy="25400"/>
          </a:xfrm>
          <a:prstGeom prst="rect">
            <a:avLst/>
          </a:prstGeom>
        </p:spPr>
      </p:pic>
      <p:pic>
        <p:nvPicPr>
          <p:cNvPr id="24" name="Picture 11">
            <a:extLst>
              <a:ext uri="{FF2B5EF4-FFF2-40B4-BE49-F238E27FC236}">
                <a16:creationId xmlns:a16="http://schemas.microsoft.com/office/drawing/2014/main" id="{7ED8A9FC-D406-483A-8F62-98945F3EE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6032500"/>
            <a:ext cx="15748000" cy="25400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EFC9755B-6C05-4AF2-B6EC-41C665A46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7823200"/>
            <a:ext cx="15748000" cy="25400"/>
          </a:xfrm>
          <a:prstGeom prst="rect">
            <a:avLst/>
          </a:prstGeom>
        </p:spPr>
      </p:pic>
      <p:pic>
        <p:nvPicPr>
          <p:cNvPr id="26" name="Picture 17">
            <a:extLst>
              <a:ext uri="{FF2B5EF4-FFF2-40B4-BE49-F238E27FC236}">
                <a16:creationId xmlns:a16="http://schemas.microsoft.com/office/drawing/2014/main" id="{78E3F6FA-6362-4D3E-95E7-06C3BD764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3390900"/>
            <a:ext cx="15748000" cy="25400"/>
          </a:xfrm>
          <a:prstGeom prst="rect">
            <a:avLst/>
          </a:prstGeom>
        </p:spPr>
      </p:pic>
      <p:pic>
        <p:nvPicPr>
          <p:cNvPr id="27" name="Picture 18">
            <a:extLst>
              <a:ext uri="{FF2B5EF4-FFF2-40B4-BE49-F238E27FC236}">
                <a16:creationId xmlns:a16="http://schemas.microsoft.com/office/drawing/2014/main" id="{0941A220-6DE8-446A-AFBB-857AD0B6D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5143500"/>
            <a:ext cx="15748000" cy="25400"/>
          </a:xfrm>
          <a:prstGeom prst="rect">
            <a:avLst/>
          </a:prstGeom>
        </p:spPr>
      </p:pic>
      <p:pic>
        <p:nvPicPr>
          <p:cNvPr id="28" name="Picture 19">
            <a:extLst>
              <a:ext uri="{FF2B5EF4-FFF2-40B4-BE49-F238E27FC236}">
                <a16:creationId xmlns:a16="http://schemas.microsoft.com/office/drawing/2014/main" id="{21EDB980-5313-4038-9F92-8DD179E0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6908800"/>
            <a:ext cx="15748000" cy="25400"/>
          </a:xfrm>
          <a:prstGeom prst="rect">
            <a:avLst/>
          </a:prstGeom>
        </p:spPr>
      </p:pic>
      <p:pic>
        <p:nvPicPr>
          <p:cNvPr id="29" name="Picture 20">
            <a:extLst>
              <a:ext uri="{FF2B5EF4-FFF2-40B4-BE49-F238E27FC236}">
                <a16:creationId xmlns:a16="http://schemas.microsoft.com/office/drawing/2014/main" id="{70A13C48-458A-4E99-9874-929E808E37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8686800"/>
            <a:ext cx="15748000" cy="25400"/>
          </a:xfrm>
          <a:prstGeom prst="rect">
            <a:avLst/>
          </a:prstGeom>
        </p:spPr>
      </p:pic>
      <p:sp>
        <p:nvSpPr>
          <p:cNvPr id="30" name="TextBox 21">
            <a:extLst>
              <a:ext uri="{FF2B5EF4-FFF2-40B4-BE49-F238E27FC236}">
                <a16:creationId xmlns:a16="http://schemas.microsoft.com/office/drawing/2014/main" id="{52E4AC0E-CADC-49D2-A63A-707E2E78E5D4}"/>
              </a:ext>
            </a:extLst>
          </p:cNvPr>
          <p:cNvSpPr txBox="1"/>
          <p:nvPr/>
        </p:nvSpPr>
        <p:spPr>
          <a:xfrm>
            <a:off x="1219200" y="4495800"/>
            <a:ext cx="15227759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지정된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흡연구역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설치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관리</a:t>
            </a:r>
            <a:r>
              <a:rPr lang="en-US" altLang="ko-KR" sz="2200" b="0" i="0" u="none" strike="noStrike" dirty="0">
                <a:solidFill>
                  <a:srgbClr val="595959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595959"/>
                </a:solidFill>
                <a:ea typeface="Pretendard Regular"/>
              </a:rPr>
              <a:t>흡연시설 파악 용이화</a:t>
            </a:r>
            <a:endParaRPr lang="ko-KR" sz="22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8C99B709-10CB-4722-83EC-C0C9BF2D3A46}"/>
              </a:ext>
            </a:extLst>
          </p:cNvPr>
          <p:cNvSpPr txBox="1"/>
          <p:nvPr/>
        </p:nvSpPr>
        <p:spPr>
          <a:xfrm>
            <a:off x="1219200" y="6273800"/>
            <a:ext cx="15227759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공공장소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금연구역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확대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간접흡연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피해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방</a:t>
            </a:r>
            <a:r>
              <a:rPr lang="ko-KR" altLang="en-US" sz="2200" b="0" i="0" u="none" strike="noStrike" dirty="0">
                <a:solidFill>
                  <a:srgbClr val="595959"/>
                </a:solidFill>
                <a:ea typeface="Pretendard Regular"/>
              </a:rPr>
              <a:t>지로 민원을 미연에 방지</a:t>
            </a:r>
            <a:endParaRPr lang="ko-KR" sz="22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E47A33E7-D2D5-4327-BE63-49709F6CFC8B}"/>
              </a:ext>
            </a:extLst>
          </p:cNvPr>
          <p:cNvSpPr txBox="1"/>
          <p:nvPr/>
        </p:nvSpPr>
        <p:spPr>
          <a:xfrm>
            <a:off x="1219200" y="3619500"/>
            <a:ext cx="152400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2800" b="0" i="0" u="none" strike="noStrike" dirty="0">
                <a:solidFill>
                  <a:srgbClr val="657EA7"/>
                </a:solidFill>
                <a:ea typeface="Cafe24 Dangdanghae"/>
              </a:rPr>
              <a:t>흡연자의</a:t>
            </a:r>
            <a:r>
              <a:rPr lang="en-US" sz="2800" b="0" i="0" u="none" strike="noStrike" dirty="0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800" b="0" i="0" u="none" strike="noStrike" dirty="0">
                <a:solidFill>
                  <a:srgbClr val="657EA7"/>
                </a:solidFill>
                <a:ea typeface="Cafe24 Dangdanghae"/>
              </a:rPr>
              <a:t>흡연권</a:t>
            </a:r>
            <a:r>
              <a:rPr lang="en-US" sz="2800" b="0" i="0" u="none" strike="noStrike" dirty="0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800" b="0" i="0" u="none" strike="noStrike" dirty="0">
                <a:solidFill>
                  <a:srgbClr val="657EA7"/>
                </a:solidFill>
                <a:ea typeface="Cafe24 Dangdanghae"/>
              </a:rPr>
              <a:t>보장</a:t>
            </a: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4DCB5F9C-AB81-4B8A-BA73-8EA40872E2C7}"/>
              </a:ext>
            </a:extLst>
          </p:cNvPr>
          <p:cNvSpPr txBox="1"/>
          <p:nvPr/>
        </p:nvSpPr>
        <p:spPr>
          <a:xfrm>
            <a:off x="1219200" y="5372100"/>
            <a:ext cx="152400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2800" b="0" i="0" u="none" strike="noStrike" dirty="0">
                <a:solidFill>
                  <a:srgbClr val="657EA7"/>
                </a:solidFill>
                <a:ea typeface="Cafe24 Dangdanghae"/>
              </a:rPr>
              <a:t>비흡연자의</a:t>
            </a:r>
            <a:r>
              <a:rPr lang="en-US" sz="2800" b="0" i="0" u="none" strike="noStrike" dirty="0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800" b="0" i="0" u="none" strike="noStrike" dirty="0">
                <a:solidFill>
                  <a:srgbClr val="657EA7"/>
                </a:solidFill>
                <a:ea typeface="Cafe24 Dangdanghae"/>
              </a:rPr>
              <a:t>건강권</a:t>
            </a:r>
            <a:r>
              <a:rPr lang="en-US" sz="2800" b="0" i="0" u="none" strike="noStrike" dirty="0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800" b="0" i="0" u="none" strike="noStrike" dirty="0">
                <a:solidFill>
                  <a:srgbClr val="657EA7"/>
                </a:solidFill>
                <a:ea typeface="Cafe24 Dangdanghae"/>
              </a:rPr>
              <a:t>보호</a:t>
            </a:r>
          </a:p>
        </p:txBody>
      </p:sp>
      <p:sp>
        <p:nvSpPr>
          <p:cNvPr id="34" name="TextBox 25">
            <a:extLst>
              <a:ext uri="{FF2B5EF4-FFF2-40B4-BE49-F238E27FC236}">
                <a16:creationId xmlns:a16="http://schemas.microsoft.com/office/drawing/2014/main" id="{7FB8F90D-31FE-4BC7-9FF7-B1B85BECACD9}"/>
              </a:ext>
            </a:extLst>
          </p:cNvPr>
          <p:cNvSpPr txBox="1"/>
          <p:nvPr/>
        </p:nvSpPr>
        <p:spPr>
          <a:xfrm>
            <a:off x="1219200" y="8051800"/>
            <a:ext cx="15227759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흡연실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개선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595959"/>
                </a:solidFill>
                <a:ea typeface="Pretendard Regular"/>
              </a:rPr>
              <a:t>명확한 구역 표시</a:t>
            </a:r>
            <a:r>
              <a:rPr lang="en-US" altLang="ko-KR" sz="2200" dirty="0">
                <a:solidFill>
                  <a:srgbClr val="595959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595959"/>
                </a:solidFill>
                <a:ea typeface="Pretendard Regular"/>
              </a:rPr>
              <a:t>주변 환경 고려</a:t>
            </a:r>
            <a:endParaRPr lang="ko-KR" sz="22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2D990A11-E481-4E99-B2DE-3AAE08B2593E}"/>
              </a:ext>
            </a:extLst>
          </p:cNvPr>
          <p:cNvSpPr txBox="1"/>
          <p:nvPr/>
        </p:nvSpPr>
        <p:spPr>
          <a:xfrm>
            <a:off x="1219200" y="7162800"/>
            <a:ext cx="152400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2800" b="0" i="0" u="none" strike="noStrike" dirty="0">
                <a:solidFill>
                  <a:srgbClr val="657EA7"/>
                </a:solidFill>
                <a:ea typeface="Cafe24 Dangdanghae"/>
              </a:rPr>
              <a:t>상호</a:t>
            </a:r>
            <a:r>
              <a:rPr lang="en-US" sz="2800" b="0" i="0" u="none" strike="noStrike" dirty="0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800" b="0" i="0" u="none" strike="noStrike" dirty="0">
                <a:solidFill>
                  <a:srgbClr val="657EA7"/>
                </a:solidFill>
                <a:ea typeface="Cafe24 Dangdanghae"/>
              </a:rPr>
              <a:t>존중을</a:t>
            </a:r>
            <a:r>
              <a:rPr lang="en-US" sz="2800" b="0" i="0" u="none" strike="noStrike" dirty="0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800" b="0" i="0" u="none" strike="noStrike" dirty="0">
                <a:solidFill>
                  <a:srgbClr val="657EA7"/>
                </a:solidFill>
                <a:ea typeface="Cafe24 Dangdanghae"/>
              </a:rPr>
              <a:t>위한</a:t>
            </a:r>
            <a:r>
              <a:rPr lang="en-US" sz="2800" b="0" i="0" u="none" strike="noStrike" dirty="0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800" b="0" i="0" u="none" strike="noStrike" dirty="0">
                <a:solidFill>
                  <a:srgbClr val="657EA7"/>
                </a:solidFill>
                <a:ea typeface="Cafe24 Dangdanghae"/>
              </a:rPr>
              <a:t>제도적</a:t>
            </a:r>
            <a:r>
              <a:rPr lang="en-US" sz="2800" b="0" i="0" u="none" strike="noStrike" dirty="0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800" b="0" i="0" u="none" strike="noStrike" dirty="0">
                <a:solidFill>
                  <a:srgbClr val="657EA7"/>
                </a:solidFill>
                <a:ea typeface="Cafe24 Dangdanghae"/>
              </a:rPr>
              <a:t>장치</a:t>
            </a:r>
          </a:p>
        </p:txBody>
      </p:sp>
    </p:spTree>
    <p:extLst>
      <p:ext uri="{BB962C8B-B14F-4D97-AF65-F5344CB8AC3E}">
        <p14:creationId xmlns:p14="http://schemas.microsoft.com/office/powerpoint/2010/main" val="53302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E1EE41-C76F-533C-C47C-C6328F047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F991AF2-532F-2256-C9A1-6200A00F0C9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706F339-CAFA-6067-98EC-48207D98B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D0F49FC-1FB2-ECE2-110F-5449EB5F3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994EF4A-1190-5BE7-126A-B87EB3062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613ECB77-D97D-AC12-5BCC-3E1ABB561D74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AF049B7D-7E71-98CE-0CB2-F9227BF50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031D67-90EA-3DBA-B8F7-5341B1257061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5-3.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참고 문헌 및 사용데이터 출처</a:t>
            </a:r>
            <a:endParaRPr lang="ko-KR" altLang="ko-KR" sz="54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847BDE-3CF0-4262-B9CD-55C861F64A60}"/>
              </a:ext>
            </a:extLst>
          </p:cNvPr>
          <p:cNvSpPr/>
          <p:nvPr/>
        </p:nvSpPr>
        <p:spPr bwMode="auto">
          <a:xfrm>
            <a:off x="2623648" y="3243615"/>
            <a:ext cx="12329503" cy="4898319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dirty="0">
                <a:solidFill>
                  <a:schemeClr val="accent1">
                    <a:lumMod val="75000"/>
                  </a:schemeClr>
                </a:solidFill>
                <a:latin typeface="Cafe24 Dangdanghae" panose="020B0600000101010101" charset="-127"/>
                <a:ea typeface="Cafe24 Dangdanghae" panose="020B0600000101010101" charset="-127"/>
              </a:rPr>
              <a:t>          데이터 자료</a:t>
            </a:r>
            <a:r>
              <a:rPr kumimoji="0" lang="en-US" altLang="ko-KR" sz="30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kumimoji="0" lang="en-US" altLang="ko-KR" sz="3000" dirty="0">
                <a:solidFill>
                  <a:schemeClr val="accent1">
                    <a:lumMod val="75000"/>
                  </a:schemeClr>
                </a:solidFill>
                <a:latin typeface="Cafe24 Dangdanghae" panose="020B0600000101010101" charset="-127"/>
                <a:ea typeface="Cafe24 Dangdanghae" panose="020B0600000101010101" charset="-127"/>
              </a:rPr>
              <a:t>|</a:t>
            </a:r>
            <a:r>
              <a:rPr kumimoji="0"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   </a:t>
            </a:r>
            <a:r>
              <a:rPr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-</a:t>
            </a:r>
            <a:r>
              <a:rPr lang="ko-KR" altLang="en-US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ko-KR" altLang="en-US" sz="2200" dirty="0" err="1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공공데이터포털</a:t>
            </a:r>
            <a:r>
              <a:rPr lang="ko-KR" altLang="en-US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(</a:t>
            </a:r>
            <a:r>
              <a:rPr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  <a:hlinkClick r:id="rId6"/>
              </a:rPr>
              <a:t>https://www.data.go.kr/</a:t>
            </a:r>
            <a:r>
              <a:rPr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)</a:t>
            </a:r>
          </a:p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200" dirty="0">
              <a:solidFill>
                <a:srgbClr val="3F3F48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                                        </a:t>
            </a:r>
            <a:r>
              <a:rPr kumimoji="0"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- </a:t>
            </a:r>
            <a:r>
              <a:rPr kumimoji="0" lang="ko-KR" altLang="en-US" sz="2200" dirty="0" err="1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국가통계포털</a:t>
            </a:r>
            <a:r>
              <a:rPr kumimoji="0" lang="ko-KR" altLang="en-US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    </a:t>
            </a:r>
            <a:r>
              <a:rPr kumimoji="0"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(</a:t>
            </a:r>
            <a:r>
              <a:rPr kumimoji="0"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  <a:hlinkClick r:id="rId7"/>
              </a:rPr>
              <a:t>https://kosis.kr/</a:t>
            </a:r>
            <a:r>
              <a:rPr kumimoji="0"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)</a:t>
            </a:r>
          </a:p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200" dirty="0">
              <a:solidFill>
                <a:srgbClr val="3F3F48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dirty="0">
                <a:solidFill>
                  <a:schemeClr val="accent1">
                    <a:lumMod val="75000"/>
                  </a:schemeClr>
                </a:solidFill>
                <a:latin typeface="Cafe24 Dangdanghae" panose="020B0600000101010101" charset="-127"/>
                <a:ea typeface="Cafe24 Dangdanghae" panose="020B0600000101010101" charset="-127"/>
              </a:rPr>
              <a:t>	    </a:t>
            </a:r>
            <a:r>
              <a:rPr kumimoji="0" lang="ko-KR" altLang="en-US" sz="3000" dirty="0">
                <a:solidFill>
                  <a:schemeClr val="accent1">
                    <a:lumMod val="75000"/>
                  </a:schemeClr>
                </a:solidFill>
                <a:latin typeface="Cafe24 Dangdanghae" panose="020B0600000101010101" charset="-127"/>
                <a:ea typeface="Cafe24 Dangdanghae" panose="020B0600000101010101" charset="-127"/>
              </a:rPr>
              <a:t> 오픈소스</a:t>
            </a:r>
            <a:r>
              <a:rPr kumimoji="0" lang="en-US" altLang="ko-KR" sz="30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   </a:t>
            </a:r>
            <a:r>
              <a:rPr kumimoji="0" lang="en-US" altLang="ko-KR" sz="3000" dirty="0">
                <a:solidFill>
                  <a:schemeClr val="accent1">
                    <a:lumMod val="75000"/>
                  </a:schemeClr>
                </a:solidFill>
                <a:latin typeface="Cafe24 Dangdanghae" panose="020B0600000101010101" charset="-127"/>
                <a:ea typeface="Cafe24 Dangdanghae" panose="020B0600000101010101" charset="-127"/>
              </a:rPr>
              <a:t>|</a:t>
            </a:r>
            <a:r>
              <a:rPr kumimoji="0" lang="en-US" altLang="ko-KR" sz="30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  </a:t>
            </a:r>
            <a:r>
              <a:rPr kumimoji="0"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- </a:t>
            </a:r>
            <a:r>
              <a:rPr kumimoji="0" lang="ko-KR" altLang="en-US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네이버 </a:t>
            </a:r>
            <a:r>
              <a:rPr kumimoji="0" lang="en-US" altLang="ko-KR" sz="2200" dirty="0" err="1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openAPI</a:t>
            </a:r>
            <a:r>
              <a:rPr kumimoji="0"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(https://developers.naver.com/main/)</a:t>
            </a:r>
          </a:p>
        </p:txBody>
      </p:sp>
    </p:spTree>
    <p:extLst>
      <p:ext uri="{BB962C8B-B14F-4D97-AF65-F5344CB8AC3E}">
        <p14:creationId xmlns:p14="http://schemas.microsoft.com/office/powerpoint/2010/main" val="1541100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A8E42-0DD6-613A-014B-5CC762B8A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5AF4843-709D-EB6C-DD48-D97EF56A95E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6AE3A866-BDE7-F7CF-D216-2291DA90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14DFE17-7794-AF8F-DBC1-CD7E9E5CC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F5EDBCD-E738-0B01-54CE-1D196153E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16400" y="-3543300"/>
            <a:ext cx="9144000" cy="16764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04620D2-6A8A-A6E6-4B38-B95361A8ADA1}"/>
              </a:ext>
            </a:extLst>
          </p:cNvPr>
          <p:cNvSpPr txBox="1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FFFFF"/>
                </a:solidFill>
                <a:latin typeface="Pretendard Bold"/>
              </a:rPr>
              <a:t> Profile Presentation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E512EE1-91AC-F108-8D7A-59A7F33C3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800100"/>
            <a:ext cx="15748000" cy="80518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03A4529D-4460-EB4B-CCF7-BCDC149B5EC1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0977805C-4950-3955-CF07-A6887322E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7400" y="1219200"/>
            <a:ext cx="76200" cy="76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C695EE-02D6-FE8E-A188-4925AB734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2500" y="1219200"/>
            <a:ext cx="76200" cy="762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B72FA9F-B3A9-7997-E712-551C03D3F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7600" y="1219200"/>
            <a:ext cx="76200" cy="762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E110993D-DDCA-4A7C-EC11-D0D21DC728D8}"/>
              </a:ext>
            </a:extLst>
          </p:cNvPr>
          <p:cNvSpPr txBox="1"/>
          <p:nvPr/>
        </p:nvSpPr>
        <p:spPr>
          <a:xfrm>
            <a:off x="1435100" y="42291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657EA7"/>
                </a:solidFill>
                <a:ea typeface="Cafe24 Dangdanghae"/>
              </a:rPr>
              <a:t>감사합니다</a:t>
            </a:r>
            <a:endParaRPr lang="en-US" altLang="ko-KR" sz="6000" b="0" i="0" u="none" strike="noStrike" dirty="0">
              <a:solidFill>
                <a:srgbClr val="657EA7"/>
              </a:solidFill>
              <a:ea typeface="Cafe24 Dangdanghae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5000" dirty="0">
                <a:solidFill>
                  <a:srgbClr val="657EA7"/>
                </a:solidFill>
                <a:ea typeface="Cafe24 Dangdanghae"/>
              </a:rPr>
              <a:t>Thank you</a:t>
            </a:r>
            <a:endParaRPr lang="ko-KR" sz="50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3483247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60DAA-2991-AEFB-0CD0-4EE5178D4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AD8798F-A406-7F8B-1F6E-31D4E5A77C3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EDF2A5D5-63E5-7917-8B74-86DB78231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0B8E78C-E042-4A57-8D30-2BA7AD29B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26BC61D-C5BA-D7A6-2CA5-01342571C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5FB642E5-47BE-FFE1-46A3-FC2BB8E0C25D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4" name="Picture 14">
            <a:extLst>
              <a:ext uri="{FF2B5EF4-FFF2-40B4-BE49-F238E27FC236}">
                <a16:creationId xmlns:a16="http://schemas.microsoft.com/office/drawing/2014/main" id="{4D196299-5522-9A41-7C19-FC02D962E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7400" y="1219200"/>
            <a:ext cx="76200" cy="76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C8CE158E-C8A4-B90B-7493-F00DC1CF0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2500" y="1219200"/>
            <a:ext cx="76200" cy="76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CA028844-DB76-2A09-D07F-EDD089723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7600" y="1219200"/>
            <a:ext cx="76200" cy="762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05C4604D-5D55-AC79-03A6-1A11362AA31C}"/>
              </a:ext>
            </a:extLst>
          </p:cNvPr>
          <p:cNvSpPr txBox="1"/>
          <p:nvPr/>
        </p:nvSpPr>
        <p:spPr>
          <a:xfrm>
            <a:off x="1320800" y="9652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1-2. 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일정 및 개발환경</a:t>
            </a:r>
            <a:endParaRPr lang="ko-KR" altLang="ko-KR" sz="5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E0FAE4B7-1682-B018-D751-649A791109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20" name="TextBox 17">
            <a:extLst>
              <a:ext uri="{FF2B5EF4-FFF2-40B4-BE49-F238E27FC236}">
                <a16:creationId xmlns:a16="http://schemas.microsoft.com/office/drawing/2014/main" id="{057183D7-0C59-80D1-3B87-F50B6F931675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1-2.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ko-KR" altLang="en-US" sz="5000" dirty="0">
                <a:solidFill>
                  <a:schemeClr val="tx2"/>
                </a:solidFill>
                <a:ea typeface="Cafe24 Dangdanghae"/>
              </a:rPr>
              <a:t>일정 및 개발환경</a:t>
            </a:r>
            <a:endParaRPr lang="ko-KR" altLang="ko-KR" sz="5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33531B57-B9FD-4E8F-8EA1-59CA79E19499}"/>
              </a:ext>
            </a:extLst>
          </p:cNvPr>
          <p:cNvSpPr txBox="1"/>
          <p:nvPr/>
        </p:nvSpPr>
        <p:spPr>
          <a:xfrm>
            <a:off x="8237461" y="2014055"/>
            <a:ext cx="1813078" cy="3862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700" b="1" u="sng" dirty="0">
                <a:solidFill>
                  <a:schemeClr val="tx2">
                    <a:lumMod val="75000"/>
                  </a:schemeClr>
                </a:solidFill>
                <a:ea typeface="Cafe24 Dangdanghae"/>
              </a:rPr>
              <a:t>Gannt Chart</a:t>
            </a:r>
            <a:endParaRPr lang="ko-KR" sz="2700" b="1" i="0" u="sng" strike="noStrike" dirty="0">
              <a:solidFill>
                <a:schemeClr val="tx2">
                  <a:lumMod val="75000"/>
                </a:schemeClr>
              </a:solidFill>
              <a:ea typeface="Cafe24 Dangdangha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ECBD56-5A13-CA6F-B8C8-70BBF37BC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9947" y="2444622"/>
            <a:ext cx="8388106" cy="742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58FE65-FB2A-DE09-2208-4908D9C27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E9ED4D-9D63-F46B-21A7-10C68B1DE85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F4A53B3E-F9DF-06DF-A0BA-D98CC20CD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0458DD-A871-B8F6-7FD1-C60584EBD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9F9043C-72F0-F32E-E3C8-97260D212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781CFD4F-4C2D-7056-6E93-B583F0D9FF7C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4" name="Picture 14">
            <a:extLst>
              <a:ext uri="{FF2B5EF4-FFF2-40B4-BE49-F238E27FC236}">
                <a16:creationId xmlns:a16="http://schemas.microsoft.com/office/drawing/2014/main" id="{8EEAF266-AD91-8298-C482-F3E48F919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7400" y="1219200"/>
            <a:ext cx="76200" cy="76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3EFF5E4E-4D22-9B23-CBAB-2B9F67721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2500" y="1219200"/>
            <a:ext cx="76200" cy="76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F0FD8CAF-97AB-8F0A-DD22-8A755227E2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7600" y="1219200"/>
            <a:ext cx="76200" cy="762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977E95B9-A9EC-F940-1C03-A2FCE5120357}"/>
              </a:ext>
            </a:extLst>
          </p:cNvPr>
          <p:cNvSpPr txBox="1"/>
          <p:nvPr/>
        </p:nvSpPr>
        <p:spPr>
          <a:xfrm>
            <a:off x="1320800" y="9652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1-2. 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일정 및 개발환경</a:t>
            </a:r>
            <a:endParaRPr lang="ko-KR" altLang="ko-KR" sz="5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6A22EE7A-951B-2346-B12E-BDCF3DB967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20" name="TextBox 17">
            <a:extLst>
              <a:ext uri="{FF2B5EF4-FFF2-40B4-BE49-F238E27FC236}">
                <a16:creationId xmlns:a16="http://schemas.microsoft.com/office/drawing/2014/main" id="{11D4159C-2E32-97F0-E529-1386BADA2B6A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1-2.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ko-KR" altLang="en-US" sz="5000" dirty="0">
                <a:solidFill>
                  <a:schemeClr val="tx2"/>
                </a:solidFill>
                <a:ea typeface="Cafe24 Dangdanghae"/>
              </a:rPr>
              <a:t>일정 및 개발환경</a:t>
            </a:r>
            <a:endParaRPr lang="ko-KR" altLang="ko-KR" sz="5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  <p:grpSp>
        <p:nvGrpSpPr>
          <p:cNvPr id="21" name="그룹 19">
            <a:extLst>
              <a:ext uri="{FF2B5EF4-FFF2-40B4-BE49-F238E27FC236}">
                <a16:creationId xmlns:a16="http://schemas.microsoft.com/office/drawing/2014/main" id="{9893EC3A-0692-43FB-8F04-438336A54322}"/>
              </a:ext>
            </a:extLst>
          </p:cNvPr>
          <p:cNvGrpSpPr>
            <a:grpSpLocks/>
          </p:cNvGrpSpPr>
          <p:nvPr/>
        </p:nvGrpSpPr>
        <p:grpSpPr bwMode="auto">
          <a:xfrm>
            <a:off x="1811300" y="2495550"/>
            <a:ext cx="14063700" cy="762000"/>
            <a:chOff x="841375" y="1056480"/>
            <a:chExt cx="7344730" cy="711530"/>
          </a:xfrm>
          <a:solidFill>
            <a:srgbClr val="CDC1B6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ACC4590-0119-4F9F-B595-2013F44C29FD}"/>
                </a:ext>
              </a:extLst>
            </p:cNvPr>
            <p:cNvSpPr/>
            <p:nvPr/>
          </p:nvSpPr>
          <p:spPr>
            <a:xfrm>
              <a:off x="841375" y="1056481"/>
              <a:ext cx="1079407" cy="47683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200" b="1" dirty="0">
                  <a:solidFill>
                    <a:schemeClr val="bg1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OS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BCACFE-9E9D-4E44-801C-9826EA1477F1}"/>
                </a:ext>
              </a:extLst>
            </p:cNvPr>
            <p:cNvSpPr/>
            <p:nvPr/>
          </p:nvSpPr>
          <p:spPr>
            <a:xfrm>
              <a:off x="2066819" y="1056480"/>
              <a:ext cx="6119286" cy="7115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200" dirty="0">
                  <a:solidFill>
                    <a:srgbClr val="3F3F48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Mac</a:t>
              </a:r>
              <a:endParaRPr kumimoji="0"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endParaRPr>
            </a:p>
          </p:txBody>
        </p:sp>
      </p:grpSp>
      <p:grpSp>
        <p:nvGrpSpPr>
          <p:cNvPr id="24" name="그룹 22">
            <a:extLst>
              <a:ext uri="{FF2B5EF4-FFF2-40B4-BE49-F238E27FC236}">
                <a16:creationId xmlns:a16="http://schemas.microsoft.com/office/drawing/2014/main" id="{99144C66-A529-417A-8FFB-B8EB00C3C052}"/>
              </a:ext>
            </a:extLst>
          </p:cNvPr>
          <p:cNvGrpSpPr>
            <a:grpSpLocks/>
          </p:cNvGrpSpPr>
          <p:nvPr/>
        </p:nvGrpSpPr>
        <p:grpSpPr bwMode="auto">
          <a:xfrm>
            <a:off x="1811302" y="3657602"/>
            <a:ext cx="14063698" cy="762000"/>
            <a:chOff x="827088" y="2964656"/>
            <a:chExt cx="7344730" cy="708922"/>
          </a:xfrm>
          <a:solidFill>
            <a:srgbClr val="CDC1B6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2B4F383-3B20-4CE8-9081-B4D75E32B38D}"/>
                </a:ext>
              </a:extLst>
            </p:cNvPr>
            <p:cNvSpPr/>
            <p:nvPr/>
          </p:nvSpPr>
          <p:spPr>
            <a:xfrm>
              <a:off x="827088" y="2964656"/>
              <a:ext cx="1080994" cy="4750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200" b="1" spc="-100" dirty="0">
                  <a:solidFill>
                    <a:schemeClr val="bg1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Language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9C44D44-7F27-42CD-945E-2AFF493C004E}"/>
                </a:ext>
              </a:extLst>
            </p:cNvPr>
            <p:cNvSpPr/>
            <p:nvPr/>
          </p:nvSpPr>
          <p:spPr>
            <a:xfrm>
              <a:off x="2052533" y="2964656"/>
              <a:ext cx="6119285" cy="7089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200" dirty="0">
                  <a:solidFill>
                    <a:srgbClr val="3F3F48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Python 3.12.2</a:t>
              </a:r>
              <a:endParaRPr kumimoji="0"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289E7BD-6FE2-4B58-A1B0-844953C48112}"/>
              </a:ext>
            </a:extLst>
          </p:cNvPr>
          <p:cNvGrpSpPr>
            <a:grpSpLocks/>
          </p:cNvGrpSpPr>
          <p:nvPr/>
        </p:nvGrpSpPr>
        <p:grpSpPr bwMode="auto">
          <a:xfrm>
            <a:off x="1811300" y="5943601"/>
            <a:ext cx="14100172" cy="3124201"/>
            <a:chOff x="827088" y="5229201"/>
            <a:chExt cx="7364600" cy="2505605"/>
          </a:xfrm>
          <a:solidFill>
            <a:srgbClr val="CDC1B6"/>
          </a:solidFill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C59E9D5-8C2C-48C6-8905-6368D04CC19B}"/>
                </a:ext>
              </a:extLst>
            </p:cNvPr>
            <p:cNvSpPr/>
            <p:nvPr/>
          </p:nvSpPr>
          <p:spPr>
            <a:xfrm>
              <a:off x="2071720" y="5229201"/>
              <a:ext cx="6119968" cy="25056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 - </a:t>
              </a:r>
              <a:r>
                <a:rPr lang="en-US" altLang="ko-KR" sz="2200" dirty="0" err="1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Tensorflow</a:t>
              </a:r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2.18.0</a:t>
              </a:r>
            </a:p>
            <a:p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</a:t>
              </a:r>
              <a:r>
                <a:rPr lang="ko-KR" altLang="en-US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</a:t>
              </a:r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- </a:t>
              </a:r>
              <a:r>
                <a:rPr lang="en-US" altLang="ko-KR" sz="2200" dirty="0" err="1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keras</a:t>
              </a:r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3.6.0</a:t>
              </a:r>
              <a:endParaRPr lang="en-US" altLang="ko-KR" sz="2200" b="0" i="0" u="none" strike="noStrike" dirty="0">
                <a:solidFill>
                  <a:srgbClr val="595959"/>
                </a:solidFill>
                <a:latin typeface="Cafe24 Dangdanghae" panose="020B0600000101010101" charset="-127"/>
                <a:ea typeface="Cafe24 Dangdanghae" panose="020B0600000101010101" charset="-127"/>
              </a:endParaRPr>
            </a:p>
            <a:p>
              <a:pPr lvl="0" algn="l"/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 - pandas 2.2.3</a:t>
              </a:r>
            </a:p>
            <a:p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 - </a:t>
              </a:r>
              <a:r>
                <a:rPr lang="en-US" altLang="ko-KR" sz="2200" dirty="0" err="1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numpy</a:t>
              </a:r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1.26.4</a:t>
              </a:r>
            </a:p>
            <a:p>
              <a:r>
                <a:rPr lang="en-US" altLang="ko-KR" sz="2200" b="0" i="0" u="none" strike="noStrike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 - fol</a:t>
              </a:r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ium 0.19.4</a:t>
              </a:r>
            </a:p>
            <a:p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 - </a:t>
              </a:r>
              <a:r>
                <a:rPr lang="en-US" altLang="ko-KR" sz="2200" dirty="0" err="1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nltk</a:t>
              </a:r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3.9.1</a:t>
              </a:r>
            </a:p>
            <a:p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 - </a:t>
              </a:r>
              <a:r>
                <a:rPr lang="en-US" altLang="ko-KR" sz="2200" dirty="0" err="1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konlpy</a:t>
              </a:r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0.6.0</a:t>
              </a:r>
            </a:p>
            <a:p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 - bs4 0.0.2</a:t>
              </a:r>
            </a:p>
            <a:p>
              <a:r>
                <a:rPr lang="ko-KR" altLang="en-US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 </a:t>
              </a:r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- scikit-learn 1.6.0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A6C6602-3763-4D47-93F6-F284483DA1A0}"/>
                </a:ext>
              </a:extLst>
            </p:cNvPr>
            <p:cNvSpPr/>
            <p:nvPr/>
          </p:nvSpPr>
          <p:spPr>
            <a:xfrm>
              <a:off x="827088" y="5229201"/>
              <a:ext cx="1081115" cy="3208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200" b="1" spc="-100" dirty="0">
                  <a:solidFill>
                    <a:schemeClr val="bg1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Open Source</a:t>
              </a:r>
            </a:p>
          </p:txBody>
        </p:sp>
      </p:grpSp>
      <p:grpSp>
        <p:nvGrpSpPr>
          <p:cNvPr id="30" name="그룹 25">
            <a:extLst>
              <a:ext uri="{FF2B5EF4-FFF2-40B4-BE49-F238E27FC236}">
                <a16:creationId xmlns:a16="http://schemas.microsoft.com/office/drawing/2014/main" id="{83269D53-2CF1-48C8-97D4-E4320EBFFBB9}"/>
              </a:ext>
            </a:extLst>
          </p:cNvPr>
          <p:cNvGrpSpPr>
            <a:grpSpLocks/>
          </p:cNvGrpSpPr>
          <p:nvPr/>
        </p:nvGrpSpPr>
        <p:grpSpPr bwMode="auto">
          <a:xfrm>
            <a:off x="1811302" y="4784242"/>
            <a:ext cx="14063698" cy="762001"/>
            <a:chOff x="827088" y="4800600"/>
            <a:chExt cx="7344730" cy="644626"/>
          </a:xfrm>
          <a:solidFill>
            <a:srgbClr val="CDC1B6"/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5011D93-A44C-40B1-AC58-8DFB48140520}"/>
                </a:ext>
              </a:extLst>
            </p:cNvPr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200" b="1" spc="-100" dirty="0">
                  <a:solidFill>
                    <a:schemeClr val="bg1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IDE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EB1DA1E-E9D2-468A-B8CE-C4DA7BC49F2A}"/>
                </a:ext>
              </a:extLst>
            </p:cNvPr>
            <p:cNvSpPr/>
            <p:nvPr/>
          </p:nvSpPr>
          <p:spPr>
            <a:xfrm>
              <a:off x="2052533" y="4800601"/>
              <a:ext cx="6119285" cy="64462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200" dirty="0">
                  <a:solidFill>
                    <a:srgbClr val="3F3F48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Anaconda </a:t>
              </a:r>
              <a:r>
                <a:rPr lang="en-US" altLang="ko-KR" sz="2200" dirty="0" err="1">
                  <a:solidFill>
                    <a:srgbClr val="3F3F48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jupyter</a:t>
              </a:r>
              <a:r>
                <a:rPr lang="en-US" altLang="ko-KR" sz="2200" dirty="0">
                  <a:solidFill>
                    <a:srgbClr val="3F3F48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notebook 7.2.2</a:t>
              </a:r>
              <a:endParaRPr kumimoji="0"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686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E0F951-D806-D53D-BCBC-6DE42FD4A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4CB1C0C-51E1-0EE8-6035-E57D317E340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F2B92B25-784B-BF53-2202-75A2D456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0D83172-B46C-A07C-64FD-450158A9A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6124A8-DE9A-33CD-1965-6FDA3871B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FCA9100-CFB4-321B-1F21-37EDB9D63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962400"/>
            <a:ext cx="15748000" cy="17145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5678A7E5-7AB8-C0FB-A19A-894F58192CB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B2B25697-B8A4-B19A-5BA5-06A0AAAEDA81}"/>
              </a:ext>
            </a:extLst>
          </p:cNvPr>
          <p:cNvSpPr txBox="1"/>
          <p:nvPr/>
        </p:nvSpPr>
        <p:spPr>
          <a:xfrm>
            <a:off x="6470650" y="4375150"/>
            <a:ext cx="4635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5000" dirty="0">
                <a:solidFill>
                  <a:schemeClr val="tx2"/>
                </a:solidFill>
                <a:ea typeface="Cafe24 Dangdanghae"/>
              </a:rPr>
              <a:t>2.	</a:t>
            </a:r>
            <a:r>
              <a:rPr lang="ko-KR" altLang="en-US" sz="5000" dirty="0">
                <a:solidFill>
                  <a:schemeClr val="tx2"/>
                </a:solidFill>
                <a:ea typeface="Cafe24 Dangdanghae"/>
              </a:rPr>
              <a:t>데이터 </a:t>
            </a:r>
            <a:r>
              <a:rPr lang="ko-KR" altLang="en-US" sz="5000" dirty="0" err="1">
                <a:solidFill>
                  <a:schemeClr val="tx2"/>
                </a:solidFill>
                <a:ea typeface="Cafe24 Dangdanghae"/>
              </a:rPr>
              <a:t>전처리</a:t>
            </a:r>
            <a:endParaRPr lang="en-US" altLang="ko-KR" sz="1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139367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AF7B55-657B-9792-4DC4-5C623E1F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66E7F6B-FF24-DCD2-9AC5-C97751B2DB9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EDFBB234-5DFB-DB61-F7A5-6E1DDB0C6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D95E4DF-B428-D01F-A172-B1E3FAA03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DA73DD-268E-7C5E-7CE3-79F4B419D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8B818150-2869-80C3-2141-6185B585BF02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sp>
        <p:nvSpPr>
          <p:cNvPr id="25" name="TextBox 16">
            <a:extLst>
              <a:ext uri="{FF2B5EF4-FFF2-40B4-BE49-F238E27FC236}">
                <a16:creationId xmlns:a16="http://schemas.microsoft.com/office/drawing/2014/main" id="{11CAA456-FCF1-14E5-79DF-D6582B73DEEF}"/>
              </a:ext>
            </a:extLst>
          </p:cNvPr>
          <p:cNvSpPr txBox="1"/>
          <p:nvPr/>
        </p:nvSpPr>
        <p:spPr>
          <a:xfrm>
            <a:off x="1117600" y="2552700"/>
            <a:ext cx="3170748" cy="975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1. </a:t>
            </a:r>
            <a:r>
              <a:rPr lang="ko-KR" altLang="en-US" sz="3000" dirty="0">
                <a:solidFill>
                  <a:srgbClr val="657EA7"/>
                </a:solidFill>
                <a:ea typeface="Cafe24 Dangdanghae"/>
              </a:rPr>
              <a:t>공공 데이터 포털</a:t>
            </a:r>
            <a:endParaRPr lang="en-US" altLang="ko-KR" sz="3000" dirty="0">
              <a:solidFill>
                <a:srgbClr val="657EA7"/>
              </a:solidFill>
              <a:ea typeface="Cafe24 Dangdanghae"/>
            </a:endParaRPr>
          </a:p>
          <a:p>
            <a:pPr lvl="0">
              <a:lnSpc>
                <a:spcPct val="99600"/>
              </a:lnSpc>
            </a:pP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    </a:t>
            </a:r>
            <a:r>
              <a:rPr lang="en-US" altLang="ko-KR" sz="3000" b="0" i="0" u="none" strike="noStrike" dirty="0">
                <a:solidFill>
                  <a:srgbClr val="657EA7"/>
                </a:solidFill>
                <a:ea typeface="Cafe24 Dangdanghae"/>
              </a:rPr>
              <a:t>(www.data.go.kr)</a:t>
            </a:r>
            <a:endParaRPr lang="ko-KR" sz="30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1839C6EC-8D77-2503-FCAE-1467326C5C97}"/>
              </a:ext>
            </a:extLst>
          </p:cNvPr>
          <p:cNvSpPr txBox="1"/>
          <p:nvPr/>
        </p:nvSpPr>
        <p:spPr>
          <a:xfrm>
            <a:off x="5749961" y="4585850"/>
            <a:ext cx="2720285" cy="115172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4499"/>
              </a:lnSpc>
            </a:pPr>
            <a:r>
              <a:rPr lang="en-US" altLang="ko-KR" sz="3000" b="0" i="0" u="none" strike="noStrike" dirty="0">
                <a:solidFill>
                  <a:srgbClr val="657EA7"/>
                </a:solidFill>
                <a:ea typeface="Cafe24 Dangdanghae"/>
              </a:rPr>
              <a:t>2.</a:t>
            </a:r>
            <a:r>
              <a:rPr lang="ko-KR" altLang="en-US" sz="3000" b="0" i="0" u="none" strike="noStrike" dirty="0">
                <a:solidFill>
                  <a:srgbClr val="657EA7"/>
                </a:solidFill>
                <a:ea typeface="Cafe24 Dangdanghae"/>
              </a:rPr>
              <a:t> 국가 통계 포털</a:t>
            </a:r>
            <a:endParaRPr lang="en-US" altLang="ko-KR" sz="3000" dirty="0">
              <a:solidFill>
                <a:srgbClr val="657EA7"/>
              </a:solidFill>
              <a:ea typeface="Cafe24 Dangdanghae"/>
            </a:endParaRPr>
          </a:p>
          <a:p>
            <a:pPr lvl="0">
              <a:lnSpc>
                <a:spcPct val="124499"/>
              </a:lnSpc>
            </a:pP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    (www.kosis.kr)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0AE450-F7E8-3C26-392F-5A2971958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387" y="3689715"/>
            <a:ext cx="4534440" cy="32189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8D1ACE-950C-EBAD-09BB-2563FAA07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9000" y="5810762"/>
            <a:ext cx="5864369" cy="3218938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97A4F1D-0145-01B9-1459-0742D204C5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2" name="TextBox 17">
            <a:extLst>
              <a:ext uri="{FF2B5EF4-FFF2-40B4-BE49-F238E27FC236}">
                <a16:creationId xmlns:a16="http://schemas.microsoft.com/office/drawing/2014/main" id="{9806295D-9274-86AD-ACBF-BA3AA72B9D24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자료수집</a:t>
            </a:r>
            <a:endParaRPr lang="ko-KR" altLang="ko-KR" sz="5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6B5FB1-04F8-4456-BB64-DF6EF1F46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0387" y="4431921"/>
            <a:ext cx="4981213" cy="3226179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96DDC447-07DE-4251-9AF9-59B0C3ED07AF}"/>
              </a:ext>
            </a:extLst>
          </p:cNvPr>
          <p:cNvSpPr txBox="1"/>
          <p:nvPr/>
        </p:nvSpPr>
        <p:spPr>
          <a:xfrm>
            <a:off x="11630387" y="3126354"/>
            <a:ext cx="4981214" cy="115172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4499"/>
              </a:lnSpc>
            </a:pPr>
            <a:r>
              <a:rPr lang="en-US" altLang="ko-KR" sz="3000" b="0" i="0" u="none" strike="noStrike" dirty="0">
                <a:solidFill>
                  <a:srgbClr val="657EA7"/>
                </a:solidFill>
                <a:ea typeface="Cafe24 Dangdanghae"/>
              </a:rPr>
              <a:t>3. </a:t>
            </a:r>
            <a:r>
              <a:rPr lang="ko-KR" altLang="en-US" sz="3000" dirty="0">
                <a:solidFill>
                  <a:srgbClr val="657EA7"/>
                </a:solidFill>
                <a:ea typeface="Cafe24 Dangdanghae"/>
              </a:rPr>
              <a:t>네이버 </a:t>
            </a:r>
            <a:r>
              <a:rPr lang="en-US" altLang="ko-KR" sz="3000" dirty="0" err="1">
                <a:solidFill>
                  <a:srgbClr val="657EA7"/>
                </a:solidFill>
                <a:ea typeface="Cafe24 Dangdanghae"/>
              </a:rPr>
              <a:t>openAPI</a:t>
            </a:r>
            <a:endParaRPr lang="en-US" altLang="ko-KR" sz="3000" dirty="0">
              <a:solidFill>
                <a:srgbClr val="657EA7"/>
              </a:solidFill>
              <a:ea typeface="Cafe24 Dangdanghae"/>
            </a:endParaRPr>
          </a:p>
          <a:p>
            <a:pPr lvl="0">
              <a:lnSpc>
                <a:spcPct val="124499"/>
              </a:lnSpc>
            </a:pP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(https://developers.naver.com/</a:t>
            </a:r>
          </a:p>
        </p:txBody>
      </p:sp>
    </p:spTree>
    <p:extLst>
      <p:ext uri="{BB962C8B-B14F-4D97-AF65-F5344CB8AC3E}">
        <p14:creationId xmlns:p14="http://schemas.microsoft.com/office/powerpoint/2010/main" val="648832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9872D8-007C-7EEB-F5AD-59B1BA2DC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5FEADDD-64DE-E47E-C619-4A7A478A9E3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A2E2060F-F903-4D42-EF13-38A1F313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6FCC20D-6EB5-9BE2-7702-460FEEBC6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71CD15D-AE00-6120-7929-8A6C7BED1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55F1FE34-3FA9-1D4B-93CA-24571D85E709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1" name="Picture 8">
            <a:extLst>
              <a:ext uri="{FF2B5EF4-FFF2-40B4-BE49-F238E27FC236}">
                <a16:creationId xmlns:a16="http://schemas.microsoft.com/office/drawing/2014/main" id="{FC377355-F3A2-DE33-A6FF-77C148513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2" name="TextBox 17">
            <a:extLst>
              <a:ext uri="{FF2B5EF4-FFF2-40B4-BE49-F238E27FC236}">
                <a16:creationId xmlns:a16="http://schemas.microsoft.com/office/drawing/2014/main" id="{E5D55812-D4B6-DDF7-45F1-3147C1E47F47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2-2.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데이터 가공 </a:t>
            </a:r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(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초기 데이터</a:t>
            </a:r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)</a:t>
            </a:r>
            <a:endParaRPr lang="ko-KR" altLang="ko-KR" sz="54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E9151A0-911E-9739-B51B-326A7F4B6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878783"/>
              </p:ext>
            </p:extLst>
          </p:nvPr>
        </p:nvGraphicFramePr>
        <p:xfrm>
          <a:off x="1599530" y="2705100"/>
          <a:ext cx="11811670" cy="2695749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182329">
                  <a:extLst>
                    <a:ext uri="{9D8B030D-6E8A-4147-A177-3AD203B41FA5}">
                      <a16:colId xmlns:a16="http://schemas.microsoft.com/office/drawing/2014/main" val="1446138952"/>
                    </a:ext>
                  </a:extLst>
                </a:gridCol>
                <a:gridCol w="470281">
                  <a:extLst>
                    <a:ext uri="{9D8B030D-6E8A-4147-A177-3AD203B41FA5}">
                      <a16:colId xmlns:a16="http://schemas.microsoft.com/office/drawing/2014/main" val="990597462"/>
                    </a:ext>
                  </a:extLst>
                </a:gridCol>
                <a:gridCol w="856361">
                  <a:extLst>
                    <a:ext uri="{9D8B030D-6E8A-4147-A177-3AD203B41FA5}">
                      <a16:colId xmlns:a16="http://schemas.microsoft.com/office/drawing/2014/main" val="1923670509"/>
                    </a:ext>
                  </a:extLst>
                </a:gridCol>
                <a:gridCol w="856361">
                  <a:extLst>
                    <a:ext uri="{9D8B030D-6E8A-4147-A177-3AD203B41FA5}">
                      <a16:colId xmlns:a16="http://schemas.microsoft.com/office/drawing/2014/main" val="1132297808"/>
                    </a:ext>
                  </a:extLst>
                </a:gridCol>
                <a:gridCol w="1049401">
                  <a:extLst>
                    <a:ext uri="{9D8B030D-6E8A-4147-A177-3AD203B41FA5}">
                      <a16:colId xmlns:a16="http://schemas.microsoft.com/office/drawing/2014/main" val="3514242383"/>
                    </a:ext>
                  </a:extLst>
                </a:gridCol>
                <a:gridCol w="1094474">
                  <a:extLst>
                    <a:ext uri="{9D8B030D-6E8A-4147-A177-3AD203B41FA5}">
                      <a16:colId xmlns:a16="http://schemas.microsoft.com/office/drawing/2014/main" val="1244311080"/>
                    </a:ext>
                  </a:extLst>
                </a:gridCol>
                <a:gridCol w="1281993">
                  <a:extLst>
                    <a:ext uri="{9D8B030D-6E8A-4147-A177-3AD203B41FA5}">
                      <a16:colId xmlns:a16="http://schemas.microsoft.com/office/drawing/2014/main" val="3098579310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1753144120"/>
                    </a:ext>
                  </a:extLst>
                </a:gridCol>
                <a:gridCol w="694944">
                  <a:extLst>
                    <a:ext uri="{9D8B030D-6E8A-4147-A177-3AD203B41FA5}">
                      <a16:colId xmlns:a16="http://schemas.microsoft.com/office/drawing/2014/main" val="1822430267"/>
                    </a:ext>
                  </a:extLst>
                </a:gridCol>
                <a:gridCol w="1242441">
                  <a:extLst>
                    <a:ext uri="{9D8B030D-6E8A-4147-A177-3AD203B41FA5}">
                      <a16:colId xmlns:a16="http://schemas.microsoft.com/office/drawing/2014/main" val="2968032816"/>
                    </a:ext>
                  </a:extLst>
                </a:gridCol>
                <a:gridCol w="842391">
                  <a:extLst>
                    <a:ext uri="{9D8B030D-6E8A-4147-A177-3AD203B41FA5}">
                      <a16:colId xmlns:a16="http://schemas.microsoft.com/office/drawing/2014/main" val="2261673742"/>
                    </a:ext>
                  </a:extLst>
                </a:gridCol>
                <a:gridCol w="1242441">
                  <a:extLst>
                    <a:ext uri="{9D8B030D-6E8A-4147-A177-3AD203B41FA5}">
                      <a16:colId xmlns:a16="http://schemas.microsoft.com/office/drawing/2014/main" val="1209883489"/>
                    </a:ext>
                  </a:extLst>
                </a:gridCol>
                <a:gridCol w="1226093">
                  <a:extLst>
                    <a:ext uri="{9D8B030D-6E8A-4147-A177-3AD203B41FA5}">
                      <a16:colId xmlns:a16="http://schemas.microsoft.com/office/drawing/2014/main" val="3124229098"/>
                    </a:ext>
                  </a:extLst>
                </a:gridCol>
              </a:tblGrid>
              <a:tr h="389868">
                <a:tc>
                  <a:txBody>
                    <a:bodyPr/>
                    <a:lstStyle/>
                    <a:p>
                      <a:pPr algn="r" fontAlgn="ctr"/>
                      <a:endParaRPr lang="ko-KR" altLang="en-US" sz="1500" b="1">
                        <a:effectLst/>
                      </a:endParaRP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>
                          <a:effectLst/>
                        </a:rPr>
                        <a:t>연번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>
                          <a:effectLst/>
                        </a:rPr>
                        <a:t>자치구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>
                          <a:effectLst/>
                        </a:rPr>
                        <a:t>시설구분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 dirty="0">
                          <a:effectLst/>
                        </a:rPr>
                        <a:t>시설형태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>
                          <a:effectLst/>
                        </a:rPr>
                        <a:t>설치위치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 dirty="0">
                          <a:effectLst/>
                        </a:rPr>
                        <a:t>설치위치 상세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 dirty="0">
                          <a:effectLst/>
                        </a:rPr>
                        <a:t>규모</a:t>
                      </a:r>
                      <a:r>
                        <a:rPr lang="en-US" altLang="ko-KR" sz="1500" b="1" dirty="0">
                          <a:effectLst/>
                        </a:rPr>
                        <a:t>(㎡)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 dirty="0" err="1">
                          <a:effectLst/>
                        </a:rPr>
                        <a:t>설치월</a:t>
                      </a:r>
                      <a:endParaRPr lang="ko-KR" altLang="en-US" sz="1500" b="1" dirty="0">
                        <a:effectLst/>
                      </a:endParaRP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 dirty="0">
                          <a:effectLst/>
                        </a:rPr>
                        <a:t>설치주체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 dirty="0">
                          <a:effectLst/>
                        </a:rPr>
                        <a:t>관리여부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 dirty="0">
                          <a:effectLst/>
                        </a:rPr>
                        <a:t>관리기관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 dirty="0">
                          <a:effectLst/>
                        </a:rPr>
                        <a:t>데이터기준일</a:t>
                      </a:r>
                    </a:p>
                  </a:txBody>
                  <a:tcPr marL="20115" marR="20115" marT="10058" marB="10058" anchor="ctr"/>
                </a:tc>
                <a:extLst>
                  <a:ext uri="{0D108BD9-81ED-4DB2-BD59-A6C34878D82A}">
                    <a16:rowId xmlns:a16="http://schemas.microsoft.com/office/drawing/2014/main" val="873313972"/>
                  </a:ext>
                </a:extLst>
              </a:tr>
              <a:tr h="76862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1">
                          <a:effectLst/>
                        </a:rPr>
                        <a:t>0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</a:rPr>
                        <a:t>1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서대문구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청사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완전폐쇄형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서울특별시 서대문구 연희로</a:t>
                      </a:r>
                      <a:r>
                        <a:rPr lang="en-US" altLang="ko-KR" sz="1500">
                          <a:effectLst/>
                        </a:rPr>
                        <a:t>248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옥상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dirty="0">
                          <a:effectLst/>
                        </a:rPr>
                        <a:t>35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sz="1500" dirty="0" err="1">
                          <a:effectLst/>
                        </a:rPr>
                        <a:t>NaN</a:t>
                      </a:r>
                      <a:endParaRPr lang="en" sz="1500" dirty="0">
                        <a:effectLst/>
                      </a:endParaRP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서대문구청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sz="1500" dirty="0">
                          <a:effectLst/>
                        </a:rPr>
                        <a:t>Y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서대문구청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dirty="0">
                          <a:effectLst/>
                        </a:rPr>
                        <a:t>2020-10-07</a:t>
                      </a:r>
                    </a:p>
                  </a:txBody>
                  <a:tcPr marL="20115" marR="20115" marT="10058" marB="10058" anchor="ctr"/>
                </a:tc>
                <a:extLst>
                  <a:ext uri="{0D108BD9-81ED-4DB2-BD59-A6C34878D82A}">
                    <a16:rowId xmlns:a16="http://schemas.microsoft.com/office/drawing/2014/main" val="375979057"/>
                  </a:ext>
                </a:extLst>
              </a:tr>
              <a:tr h="76862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1">
                          <a:effectLst/>
                        </a:rPr>
                        <a:t>1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</a:rPr>
                        <a:t>2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서대문구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청사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개방형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서울특별시 서대문구 연희로</a:t>
                      </a:r>
                      <a:r>
                        <a:rPr lang="en-US" altLang="ko-KR" sz="1500">
                          <a:effectLst/>
                        </a:rPr>
                        <a:t>248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</a:rPr>
                        <a:t>1</a:t>
                      </a:r>
                      <a:r>
                        <a:rPr lang="ko-KR" altLang="en-US" sz="1500">
                          <a:effectLst/>
                        </a:rPr>
                        <a:t>층 정자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dirty="0">
                          <a:effectLst/>
                        </a:rPr>
                        <a:t>25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sz="1500">
                          <a:effectLst/>
                        </a:rPr>
                        <a:t>NaN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서대문구청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sz="1500" dirty="0">
                          <a:effectLst/>
                        </a:rPr>
                        <a:t>Y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서대문구청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</a:rPr>
                        <a:t>2020-10-07</a:t>
                      </a:r>
                    </a:p>
                  </a:txBody>
                  <a:tcPr marL="20115" marR="20115" marT="10058" marB="10058" anchor="ctr"/>
                </a:tc>
                <a:extLst>
                  <a:ext uri="{0D108BD9-81ED-4DB2-BD59-A6C34878D82A}">
                    <a16:rowId xmlns:a16="http://schemas.microsoft.com/office/drawing/2014/main" val="3618492669"/>
                  </a:ext>
                </a:extLst>
              </a:tr>
              <a:tr h="76862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1">
                          <a:effectLst/>
                        </a:rPr>
                        <a:t>2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</a:rPr>
                        <a:t>3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서대문구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청사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개방형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서울특별시 서대문구 연희로</a:t>
                      </a:r>
                      <a:r>
                        <a:rPr lang="en-US" altLang="ko-KR" sz="1500">
                          <a:effectLst/>
                        </a:rPr>
                        <a:t>182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서대문소방서 </a:t>
                      </a:r>
                      <a:r>
                        <a:rPr lang="en-US" altLang="ko-KR" sz="1500">
                          <a:effectLst/>
                        </a:rPr>
                        <a:t>3</a:t>
                      </a:r>
                      <a:r>
                        <a:rPr lang="ko-KR" altLang="en-US" sz="1500">
                          <a:effectLst/>
                        </a:rPr>
                        <a:t>층 테라스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dirty="0">
                          <a:effectLst/>
                        </a:rPr>
                        <a:t>25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sz="1500">
                          <a:effectLst/>
                        </a:rPr>
                        <a:t>06-Jun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서대문소방서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sz="1500">
                          <a:effectLst/>
                        </a:rPr>
                        <a:t>Y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dirty="0">
                          <a:effectLst/>
                        </a:rPr>
                        <a:t>서대문소방서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dirty="0">
                          <a:effectLst/>
                        </a:rPr>
                        <a:t>2020-10-07</a:t>
                      </a:r>
                    </a:p>
                  </a:txBody>
                  <a:tcPr marL="20115" marR="20115" marT="10058" marB="10058" anchor="ctr"/>
                </a:tc>
                <a:extLst>
                  <a:ext uri="{0D108BD9-81ED-4DB2-BD59-A6C34878D82A}">
                    <a16:rowId xmlns:a16="http://schemas.microsoft.com/office/drawing/2014/main" val="3412486473"/>
                  </a:ext>
                </a:extLst>
              </a:tr>
            </a:tbl>
          </a:graphicData>
        </a:graphic>
      </p:graphicFrame>
      <p:sp>
        <p:nvSpPr>
          <p:cNvPr id="20" name="TextBox 16">
            <a:extLst>
              <a:ext uri="{FF2B5EF4-FFF2-40B4-BE49-F238E27FC236}">
                <a16:creationId xmlns:a16="http://schemas.microsoft.com/office/drawing/2014/main" id="{DD5DF040-E2C1-4F49-50D2-ADF00EDB6DD6}"/>
              </a:ext>
            </a:extLst>
          </p:cNvPr>
          <p:cNvSpPr txBox="1"/>
          <p:nvPr/>
        </p:nvSpPr>
        <p:spPr>
          <a:xfrm>
            <a:off x="1599530" y="2095500"/>
            <a:ext cx="9144000" cy="4597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>
                <a:solidFill>
                  <a:srgbClr val="657EA7"/>
                </a:solidFill>
                <a:ea typeface="Cafe24 Dangdanghae"/>
              </a:rPr>
              <a:t>공공 데이터 포털</a:t>
            </a: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 : </a:t>
            </a:r>
            <a:r>
              <a:rPr lang="ko-KR" altLang="en-US" sz="3000" dirty="0">
                <a:solidFill>
                  <a:srgbClr val="657EA7"/>
                </a:solidFill>
                <a:ea typeface="Cafe24 Dangdanghae"/>
              </a:rPr>
              <a:t>서울특별시 서대문구 실외흡연실</a:t>
            </a:r>
            <a:endParaRPr lang="en-US" altLang="ko-KR" sz="3000" dirty="0">
              <a:solidFill>
                <a:srgbClr val="657EA7"/>
              </a:solidFill>
              <a:ea typeface="Cafe24 Dangdanghae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2982FCA-89C3-F00C-5B6E-A8CF27187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677478"/>
              </p:ext>
            </p:extLst>
          </p:nvPr>
        </p:nvGraphicFramePr>
        <p:xfrm>
          <a:off x="1595654" y="6425099"/>
          <a:ext cx="11267836" cy="3138001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233405">
                  <a:extLst>
                    <a:ext uri="{9D8B030D-6E8A-4147-A177-3AD203B41FA5}">
                      <a16:colId xmlns:a16="http://schemas.microsoft.com/office/drawing/2014/main" val="2981459168"/>
                    </a:ext>
                  </a:extLst>
                </a:gridCol>
                <a:gridCol w="460417">
                  <a:extLst>
                    <a:ext uri="{9D8B030D-6E8A-4147-A177-3AD203B41FA5}">
                      <a16:colId xmlns:a16="http://schemas.microsoft.com/office/drawing/2014/main" val="2221975490"/>
                    </a:ext>
                  </a:extLst>
                </a:gridCol>
                <a:gridCol w="765217">
                  <a:extLst>
                    <a:ext uri="{9D8B030D-6E8A-4147-A177-3AD203B41FA5}">
                      <a16:colId xmlns:a16="http://schemas.microsoft.com/office/drawing/2014/main" val="4155091888"/>
                    </a:ext>
                  </a:extLst>
                </a:gridCol>
                <a:gridCol w="765217">
                  <a:extLst>
                    <a:ext uri="{9D8B030D-6E8A-4147-A177-3AD203B41FA5}">
                      <a16:colId xmlns:a16="http://schemas.microsoft.com/office/drawing/2014/main" val="2552323319"/>
                    </a:ext>
                  </a:extLst>
                </a:gridCol>
                <a:gridCol w="917617">
                  <a:extLst>
                    <a:ext uri="{9D8B030D-6E8A-4147-A177-3AD203B41FA5}">
                      <a16:colId xmlns:a16="http://schemas.microsoft.com/office/drawing/2014/main" val="2604260341"/>
                    </a:ext>
                  </a:extLst>
                </a:gridCol>
                <a:gridCol w="1033505">
                  <a:extLst>
                    <a:ext uri="{9D8B030D-6E8A-4147-A177-3AD203B41FA5}">
                      <a16:colId xmlns:a16="http://schemas.microsoft.com/office/drawing/2014/main" val="2298019214"/>
                    </a:ext>
                  </a:extLst>
                </a:gridCol>
                <a:gridCol w="1827255">
                  <a:extLst>
                    <a:ext uri="{9D8B030D-6E8A-4147-A177-3AD203B41FA5}">
                      <a16:colId xmlns:a16="http://schemas.microsoft.com/office/drawing/2014/main" val="2882149050"/>
                    </a:ext>
                  </a:extLst>
                </a:gridCol>
                <a:gridCol w="1165267">
                  <a:extLst>
                    <a:ext uri="{9D8B030D-6E8A-4147-A177-3AD203B41FA5}">
                      <a16:colId xmlns:a16="http://schemas.microsoft.com/office/drawing/2014/main" val="849525618"/>
                    </a:ext>
                  </a:extLst>
                </a:gridCol>
                <a:gridCol w="1009973">
                  <a:extLst>
                    <a:ext uri="{9D8B030D-6E8A-4147-A177-3AD203B41FA5}">
                      <a16:colId xmlns:a16="http://schemas.microsoft.com/office/drawing/2014/main" val="901655918"/>
                    </a:ext>
                  </a:extLst>
                </a:gridCol>
                <a:gridCol w="1070017">
                  <a:extLst>
                    <a:ext uri="{9D8B030D-6E8A-4147-A177-3AD203B41FA5}">
                      <a16:colId xmlns:a16="http://schemas.microsoft.com/office/drawing/2014/main" val="3647870248"/>
                    </a:ext>
                  </a:extLst>
                </a:gridCol>
                <a:gridCol w="1009973">
                  <a:extLst>
                    <a:ext uri="{9D8B030D-6E8A-4147-A177-3AD203B41FA5}">
                      <a16:colId xmlns:a16="http://schemas.microsoft.com/office/drawing/2014/main" val="1787025705"/>
                    </a:ext>
                  </a:extLst>
                </a:gridCol>
                <a:gridCol w="1009973">
                  <a:extLst>
                    <a:ext uri="{9D8B030D-6E8A-4147-A177-3AD203B41FA5}">
                      <a16:colId xmlns:a16="http://schemas.microsoft.com/office/drawing/2014/main" val="2405772699"/>
                    </a:ext>
                  </a:extLst>
                </a:gridCol>
              </a:tblGrid>
              <a:tr h="784500">
                <a:tc>
                  <a:txBody>
                    <a:bodyPr/>
                    <a:lstStyle/>
                    <a:p>
                      <a:pPr algn="r" fontAlgn="ctr"/>
                      <a:endParaRPr lang="ko-KR" altLang="en-US" sz="1200" b="1">
                        <a:effectLst/>
                      </a:endParaRP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>
                          <a:effectLst/>
                        </a:rPr>
                        <a:t>연번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>
                          <a:effectLst/>
                        </a:rPr>
                        <a:t>자치구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>
                          <a:effectLst/>
                        </a:rPr>
                        <a:t>시설구분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>
                          <a:effectLst/>
                        </a:rPr>
                        <a:t>시설형태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>
                          <a:effectLst/>
                        </a:rPr>
                        <a:t>설치위치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 dirty="0">
                          <a:effectLst/>
                        </a:rPr>
                        <a:t>설치위치 상세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>
                          <a:effectLst/>
                        </a:rPr>
                        <a:t>규모</a:t>
                      </a:r>
                      <a:r>
                        <a:rPr lang="en-US" altLang="ko-KR" sz="1200" b="1">
                          <a:effectLst/>
                        </a:rPr>
                        <a:t>(</a:t>
                      </a:r>
                      <a:r>
                        <a:rPr lang="ko-KR" altLang="en-US" sz="1200" b="1">
                          <a:effectLst/>
                        </a:rPr>
                        <a:t>제곱미터</a:t>
                      </a:r>
                      <a:r>
                        <a:rPr lang="en-US" altLang="ko-KR" sz="1200" b="1">
                          <a:effectLst/>
                        </a:rPr>
                        <a:t>)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>
                          <a:effectLst/>
                        </a:rPr>
                        <a:t>설치일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>
                          <a:effectLst/>
                        </a:rPr>
                        <a:t>설치주체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>
                          <a:effectLst/>
                        </a:rPr>
                        <a:t>관리여부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>
                          <a:effectLst/>
                        </a:rPr>
                        <a:t>관리기관</a:t>
                      </a:r>
                    </a:p>
                  </a:txBody>
                  <a:tcPr marL="60346" marR="60346" marT="30173" marB="30173" anchor="ctr"/>
                </a:tc>
                <a:extLst>
                  <a:ext uri="{0D108BD9-81ED-4DB2-BD59-A6C34878D82A}">
                    <a16:rowId xmlns:a16="http://schemas.microsoft.com/office/drawing/2014/main" val="2089022099"/>
                  </a:ext>
                </a:extLst>
              </a:tr>
              <a:tr h="60346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>
                          <a:effectLst/>
                        </a:rPr>
                        <a:t>0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1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서대문구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청사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완전폐쇄형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dirty="0">
                          <a:effectLst/>
                        </a:rPr>
                        <a:t>연희로</a:t>
                      </a:r>
                      <a:r>
                        <a:rPr lang="en-US" altLang="ko-KR" sz="1200" dirty="0">
                          <a:effectLst/>
                        </a:rPr>
                        <a:t>248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옥상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35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sz="1200">
                          <a:effectLst/>
                        </a:rPr>
                        <a:t>NaN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서대문구청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sz="1200" dirty="0">
                          <a:effectLst/>
                        </a:rPr>
                        <a:t>Y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서대문구청</a:t>
                      </a:r>
                    </a:p>
                  </a:txBody>
                  <a:tcPr marL="60346" marR="60346" marT="30173" marB="30173" anchor="ctr"/>
                </a:tc>
                <a:extLst>
                  <a:ext uri="{0D108BD9-81ED-4DB2-BD59-A6C34878D82A}">
                    <a16:rowId xmlns:a16="http://schemas.microsoft.com/office/drawing/2014/main" val="3947708417"/>
                  </a:ext>
                </a:extLst>
              </a:tr>
              <a:tr h="60346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>
                          <a:effectLst/>
                        </a:rPr>
                        <a:t>1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2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서대문구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청사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개방형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연희로</a:t>
                      </a:r>
                      <a:r>
                        <a:rPr lang="en-US" altLang="ko-KR" sz="1200">
                          <a:effectLst/>
                        </a:rPr>
                        <a:t>248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층 정자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25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sz="1200">
                          <a:effectLst/>
                        </a:rPr>
                        <a:t>NaN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서대문구청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sz="1200">
                          <a:effectLst/>
                        </a:rPr>
                        <a:t>Y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서대문구청</a:t>
                      </a:r>
                    </a:p>
                  </a:txBody>
                  <a:tcPr marL="60346" marR="60346" marT="30173" marB="30173" anchor="ctr"/>
                </a:tc>
                <a:extLst>
                  <a:ext uri="{0D108BD9-81ED-4DB2-BD59-A6C34878D82A}">
                    <a16:rowId xmlns:a16="http://schemas.microsoft.com/office/drawing/2014/main" val="250387762"/>
                  </a:ext>
                </a:extLst>
              </a:tr>
              <a:tr h="11465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>
                          <a:effectLst/>
                        </a:rPr>
                        <a:t>2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3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서대문구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청사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개방형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연희로</a:t>
                      </a:r>
                      <a:r>
                        <a:rPr lang="en-US" altLang="ko-KR" sz="1200">
                          <a:effectLst/>
                        </a:rPr>
                        <a:t>182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서대문소방서 </a:t>
                      </a:r>
                      <a:r>
                        <a:rPr lang="en-US" altLang="ko-KR" sz="1200">
                          <a:effectLst/>
                        </a:rPr>
                        <a:t>3</a:t>
                      </a:r>
                      <a:r>
                        <a:rPr lang="ko-KR" altLang="en-US" sz="1200">
                          <a:effectLst/>
                        </a:rPr>
                        <a:t>층 테라스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25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2021-06-06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서대문소방서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sz="1200">
                          <a:effectLst/>
                        </a:rPr>
                        <a:t>Y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dirty="0">
                          <a:effectLst/>
                        </a:rPr>
                        <a:t>서대문소방서</a:t>
                      </a:r>
                    </a:p>
                  </a:txBody>
                  <a:tcPr marL="60346" marR="60346" marT="30173" marB="30173" anchor="ctr"/>
                </a:tc>
                <a:extLst>
                  <a:ext uri="{0D108BD9-81ED-4DB2-BD59-A6C34878D82A}">
                    <a16:rowId xmlns:a16="http://schemas.microsoft.com/office/drawing/2014/main" val="2137439611"/>
                  </a:ext>
                </a:extLst>
              </a:tr>
            </a:tbl>
          </a:graphicData>
        </a:graphic>
      </p:graphicFrame>
      <p:sp>
        <p:nvSpPr>
          <p:cNvPr id="23" name="TextBox 16">
            <a:extLst>
              <a:ext uri="{FF2B5EF4-FFF2-40B4-BE49-F238E27FC236}">
                <a16:creationId xmlns:a16="http://schemas.microsoft.com/office/drawing/2014/main" id="{FFFA5757-4305-CAC8-9C56-2CDE3CDCBE6D}"/>
              </a:ext>
            </a:extLst>
          </p:cNvPr>
          <p:cNvSpPr txBox="1"/>
          <p:nvPr/>
        </p:nvSpPr>
        <p:spPr>
          <a:xfrm>
            <a:off x="1599530" y="5826748"/>
            <a:ext cx="9144000" cy="4597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>
                <a:solidFill>
                  <a:srgbClr val="657EA7"/>
                </a:solidFill>
                <a:ea typeface="Cafe24 Dangdanghae"/>
              </a:rPr>
              <a:t>공공 데이터 포털</a:t>
            </a: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 : </a:t>
            </a:r>
            <a:r>
              <a:rPr lang="ko-KR" altLang="en-US" sz="3000" dirty="0">
                <a:solidFill>
                  <a:srgbClr val="657EA7"/>
                </a:solidFill>
                <a:ea typeface="Cafe24 Dangdanghae"/>
              </a:rPr>
              <a:t>서울특별시 서대문구 흡연시설 현황</a:t>
            </a:r>
            <a:endParaRPr lang="en-US" altLang="ko-KR" sz="3000" dirty="0">
              <a:solidFill>
                <a:srgbClr val="657EA7"/>
              </a:solidFill>
              <a:ea typeface="Cafe24 Dangdanghae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685B6E14-0F4A-4EE4-9CBD-94A770EF1202}"/>
              </a:ext>
            </a:extLst>
          </p:cNvPr>
          <p:cNvSpPr/>
          <p:nvPr/>
        </p:nvSpPr>
        <p:spPr>
          <a:xfrm rot="5400000">
            <a:off x="14747875" y="5251450"/>
            <a:ext cx="1263650" cy="91440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113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</TotalTime>
  <Words>1349</Words>
  <Application>Microsoft Macintosh PowerPoint</Application>
  <PresentationFormat>사용자 지정</PresentationFormat>
  <Paragraphs>408</Paragraphs>
  <Slides>46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Cafe24 Dangdanghae</vt:lpstr>
      <vt:lpstr>Calibri</vt:lpstr>
      <vt:lpstr>Pretendard Bold</vt:lpstr>
      <vt:lpstr>맑은 고딕</vt:lpstr>
      <vt:lpstr>Pretendard Regular</vt:lpstr>
      <vt:lpstr>Arial</vt:lpstr>
      <vt:lpstr>SB AggroOTF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세은 임</cp:lastModifiedBy>
  <cp:revision>248</cp:revision>
  <dcterms:created xsi:type="dcterms:W3CDTF">2006-08-16T00:00:00Z</dcterms:created>
  <dcterms:modified xsi:type="dcterms:W3CDTF">2025-01-22T06:35:55Z</dcterms:modified>
</cp:coreProperties>
</file>